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72" r:id="rId3"/>
    <p:sldId id="258" r:id="rId4"/>
    <p:sldId id="259" r:id="rId5"/>
    <p:sldId id="260" r:id="rId6"/>
    <p:sldId id="261" r:id="rId7"/>
    <p:sldId id="262" r:id="rId8"/>
    <p:sldId id="263" r:id="rId9"/>
    <p:sldId id="264" r:id="rId10"/>
    <p:sldId id="265" r:id="rId11"/>
    <p:sldId id="267" r:id="rId12"/>
    <p:sldId id="268" r:id="rId13"/>
    <p:sldId id="269"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A4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6"/>
  </p:normalViewPr>
  <p:slideViewPr>
    <p:cSldViewPr snapToGrid="0">
      <p:cViewPr varScale="1">
        <p:scale>
          <a:sx n="107" d="100"/>
          <a:sy n="107" d="100"/>
        </p:scale>
        <p:origin x="5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9B906A-9199-44FF-807A-A0856C6E89E7}" type="datetimeFigureOut">
              <a:rPr lang="en-US" smtClean="0"/>
              <a:t>10/20/22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3F2269-6048-496F-8670-D7779014DF9D}" type="slidenum">
              <a:rPr lang="en-US" smtClean="0"/>
              <a:t>‹#›</a:t>
            </a:fld>
            <a:endParaRPr lang="en-US"/>
          </a:p>
        </p:txBody>
      </p:sp>
    </p:spTree>
    <p:extLst>
      <p:ext uri="{BB962C8B-B14F-4D97-AF65-F5344CB8AC3E}">
        <p14:creationId xmlns:p14="http://schemas.microsoft.com/office/powerpoint/2010/main" val="39783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October 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3581082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October 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7735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October 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366230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October 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219444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October 2022</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1591057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October 2022</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167708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October 2022</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181247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October 2022</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2922814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October 2022</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197713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October 2022</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361166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October 2022</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4C7A9F-E2B0-449F-8DA8-CD32D81EFF98}" type="slidenum">
              <a:rPr lang="en-US" smtClean="0"/>
              <a:t>‹#›</a:t>
            </a:fld>
            <a:endParaRPr lang="en-US"/>
          </a:p>
        </p:txBody>
      </p:sp>
    </p:spTree>
    <p:extLst>
      <p:ext uri="{BB962C8B-B14F-4D97-AF65-F5344CB8AC3E}">
        <p14:creationId xmlns:p14="http://schemas.microsoft.com/office/powerpoint/2010/main" val="220062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October 2022</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C7A9F-E2B0-449F-8DA8-CD32D81EFF98}" type="slidenum">
              <a:rPr lang="en-US" smtClean="0"/>
              <a:t>‹#›</a:t>
            </a:fld>
            <a:endParaRPr lang="en-US"/>
          </a:p>
        </p:txBody>
      </p:sp>
    </p:spTree>
    <p:extLst>
      <p:ext uri="{BB962C8B-B14F-4D97-AF65-F5344CB8AC3E}">
        <p14:creationId xmlns:p14="http://schemas.microsoft.com/office/powerpoint/2010/main" val="1085850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rittonglisson@gmail.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FCA2118-59A2-4310-A4B2-F2CBA821E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40492"/>
            <a:ext cx="9144000" cy="1924333"/>
          </a:xfrm>
          <a:custGeom>
            <a:avLst/>
            <a:gdLst>
              <a:gd name="connsiteX0" fmla="*/ 6189199 w 12192000"/>
              <a:gd name="connsiteY0" fmla="*/ 588 h 1924333"/>
              <a:gd name="connsiteX1" fmla="*/ 6207079 w 12192000"/>
              <a:gd name="connsiteY1" fmla="*/ 2850 h 1924333"/>
              <a:gd name="connsiteX2" fmla="*/ 6285610 w 12192000"/>
              <a:gd name="connsiteY2" fmla="*/ 18131 h 1924333"/>
              <a:gd name="connsiteX3" fmla="*/ 6378008 w 12192000"/>
              <a:gd name="connsiteY3" fmla="*/ 24625 h 1924333"/>
              <a:gd name="connsiteX4" fmla="*/ 6466340 w 12192000"/>
              <a:gd name="connsiteY4" fmla="*/ 21366 h 1924333"/>
              <a:gd name="connsiteX5" fmla="*/ 6553334 w 12192000"/>
              <a:gd name="connsiteY5" fmla="*/ 35307 h 1924333"/>
              <a:gd name="connsiteX6" fmla="*/ 6626068 w 12192000"/>
              <a:gd name="connsiteY6" fmla="*/ 58045 h 1924333"/>
              <a:gd name="connsiteX7" fmla="*/ 6692303 w 12192000"/>
              <a:gd name="connsiteY7" fmla="*/ 91487 h 1924333"/>
              <a:gd name="connsiteX8" fmla="*/ 6733670 w 12192000"/>
              <a:gd name="connsiteY8" fmla="*/ 118130 h 1924333"/>
              <a:gd name="connsiteX9" fmla="*/ 6798016 w 12192000"/>
              <a:gd name="connsiteY9" fmla="*/ 112271 h 1924333"/>
              <a:gd name="connsiteX10" fmla="*/ 6801081 w 12192000"/>
              <a:gd name="connsiteY10" fmla="*/ 114963 h 1924333"/>
              <a:gd name="connsiteX11" fmla="*/ 6819351 w 12192000"/>
              <a:gd name="connsiteY11" fmla="*/ 128825 h 1924333"/>
              <a:gd name="connsiteX12" fmla="*/ 6852732 w 12192000"/>
              <a:gd name="connsiteY12" fmla="*/ 123321 h 1924333"/>
              <a:gd name="connsiteX13" fmla="*/ 6865247 w 12192000"/>
              <a:gd name="connsiteY13" fmla="*/ 128836 h 1924333"/>
              <a:gd name="connsiteX14" fmla="*/ 6905517 w 12192000"/>
              <a:gd name="connsiteY14" fmla="*/ 129265 h 1924333"/>
              <a:gd name="connsiteX15" fmla="*/ 6950286 w 12192000"/>
              <a:gd name="connsiteY15" fmla="*/ 150104 h 1924333"/>
              <a:gd name="connsiteX16" fmla="*/ 7003442 w 12192000"/>
              <a:gd name="connsiteY16" fmla="*/ 136136 h 1924333"/>
              <a:gd name="connsiteX17" fmla="*/ 7160047 w 12192000"/>
              <a:gd name="connsiteY17" fmla="*/ 166721 h 1924333"/>
              <a:gd name="connsiteX18" fmla="*/ 7325604 w 12192000"/>
              <a:gd name="connsiteY18" fmla="*/ 215867 h 1924333"/>
              <a:gd name="connsiteX19" fmla="*/ 7540522 w 12192000"/>
              <a:gd name="connsiteY19" fmla="*/ 239374 h 1924333"/>
              <a:gd name="connsiteX20" fmla="*/ 7612071 w 12192000"/>
              <a:gd name="connsiteY20" fmla="*/ 229553 h 1924333"/>
              <a:gd name="connsiteX21" fmla="*/ 7651995 w 12192000"/>
              <a:gd name="connsiteY21" fmla="*/ 244567 h 1924333"/>
              <a:gd name="connsiteX22" fmla="*/ 7725761 w 12192000"/>
              <a:gd name="connsiteY22" fmla="*/ 258638 h 1924333"/>
              <a:gd name="connsiteX23" fmla="*/ 7823038 w 12192000"/>
              <a:gd name="connsiteY23" fmla="*/ 287078 h 1924333"/>
              <a:gd name="connsiteX24" fmla="*/ 7866405 w 12192000"/>
              <a:gd name="connsiteY24" fmla="*/ 287288 h 1924333"/>
              <a:gd name="connsiteX25" fmla="*/ 7875021 w 12192000"/>
              <a:gd name="connsiteY25" fmla="*/ 288224 h 1924333"/>
              <a:gd name="connsiteX26" fmla="*/ 7875146 w 12192000"/>
              <a:gd name="connsiteY26" fmla="*/ 288614 h 1924333"/>
              <a:gd name="connsiteX27" fmla="*/ 7907443 w 12192000"/>
              <a:gd name="connsiteY27" fmla="*/ 291752 h 1924333"/>
              <a:gd name="connsiteX28" fmla="*/ 7912892 w 12192000"/>
              <a:gd name="connsiteY28" fmla="*/ 294833 h 1924333"/>
              <a:gd name="connsiteX29" fmla="*/ 7946345 w 12192000"/>
              <a:gd name="connsiteY29" fmla="*/ 319359 h 1924333"/>
              <a:gd name="connsiteX30" fmla="*/ 8021238 w 12192000"/>
              <a:gd name="connsiteY30" fmla="*/ 315159 h 1924333"/>
              <a:gd name="connsiteX31" fmla="*/ 8094697 w 12192000"/>
              <a:gd name="connsiteY31" fmla="*/ 351819 h 1924333"/>
              <a:gd name="connsiteX32" fmla="*/ 8155208 w 12192000"/>
              <a:gd name="connsiteY32" fmla="*/ 371168 h 1924333"/>
              <a:gd name="connsiteX33" fmla="*/ 8248472 w 12192000"/>
              <a:gd name="connsiteY33" fmla="*/ 400489 h 1924333"/>
              <a:gd name="connsiteX34" fmla="*/ 8300068 w 12192000"/>
              <a:gd name="connsiteY34" fmla="*/ 405531 h 1924333"/>
              <a:gd name="connsiteX35" fmla="*/ 8356293 w 12192000"/>
              <a:gd name="connsiteY35" fmla="*/ 403328 h 1924333"/>
              <a:gd name="connsiteX36" fmla="*/ 8475838 w 12192000"/>
              <a:gd name="connsiteY36" fmla="*/ 435524 h 1924333"/>
              <a:gd name="connsiteX37" fmla="*/ 8575216 w 12192000"/>
              <a:gd name="connsiteY37" fmla="*/ 450198 h 1924333"/>
              <a:gd name="connsiteX38" fmla="*/ 8588650 w 12192000"/>
              <a:gd name="connsiteY38" fmla="*/ 447070 h 1924333"/>
              <a:gd name="connsiteX39" fmla="*/ 8612184 w 12192000"/>
              <a:gd name="connsiteY39" fmla="*/ 439577 h 1924333"/>
              <a:gd name="connsiteX40" fmla="*/ 8630713 w 12192000"/>
              <a:gd name="connsiteY40" fmla="*/ 433015 h 1924333"/>
              <a:gd name="connsiteX41" fmla="*/ 8704240 w 12192000"/>
              <a:gd name="connsiteY41" fmla="*/ 422865 h 1924333"/>
              <a:gd name="connsiteX42" fmla="*/ 8829513 w 12192000"/>
              <a:gd name="connsiteY42" fmla="*/ 429389 h 1924333"/>
              <a:gd name="connsiteX43" fmla="*/ 9083651 w 12192000"/>
              <a:gd name="connsiteY43" fmla="*/ 390744 h 1924333"/>
              <a:gd name="connsiteX44" fmla="*/ 9371402 w 12192000"/>
              <a:gd name="connsiteY44" fmla="*/ 371809 h 1924333"/>
              <a:gd name="connsiteX45" fmla="*/ 9429586 w 12192000"/>
              <a:gd name="connsiteY45" fmla="*/ 369213 h 1924333"/>
              <a:gd name="connsiteX46" fmla="*/ 9489757 w 12192000"/>
              <a:gd name="connsiteY46" fmla="*/ 377814 h 1924333"/>
              <a:gd name="connsiteX47" fmla="*/ 9516954 w 12192000"/>
              <a:gd name="connsiteY47" fmla="*/ 376991 h 1924333"/>
              <a:gd name="connsiteX48" fmla="*/ 9645588 w 12192000"/>
              <a:gd name="connsiteY48" fmla="*/ 363590 h 1924333"/>
              <a:gd name="connsiteX49" fmla="*/ 9722896 w 12192000"/>
              <a:gd name="connsiteY49" fmla="*/ 360983 h 1924333"/>
              <a:gd name="connsiteX50" fmla="*/ 9752803 w 12192000"/>
              <a:gd name="connsiteY50" fmla="*/ 368492 h 1924333"/>
              <a:gd name="connsiteX51" fmla="*/ 9890305 w 12192000"/>
              <a:gd name="connsiteY51" fmla="*/ 380736 h 1924333"/>
              <a:gd name="connsiteX52" fmla="*/ 9939767 w 12192000"/>
              <a:gd name="connsiteY52" fmla="*/ 377776 h 1924333"/>
              <a:gd name="connsiteX53" fmla="*/ 9944355 w 12192000"/>
              <a:gd name="connsiteY53" fmla="*/ 377352 h 1924333"/>
              <a:gd name="connsiteX54" fmla="*/ 9953719 w 12192000"/>
              <a:gd name="connsiteY54" fmla="*/ 375642 h 1924333"/>
              <a:gd name="connsiteX55" fmla="*/ 9955809 w 12192000"/>
              <a:gd name="connsiteY55" fmla="*/ 376294 h 1924333"/>
              <a:gd name="connsiteX56" fmla="*/ 10032710 w 12192000"/>
              <a:gd name="connsiteY56" fmla="*/ 394940 h 1924333"/>
              <a:gd name="connsiteX57" fmla="*/ 10049925 w 12192000"/>
              <a:gd name="connsiteY57" fmla="*/ 404971 h 1924333"/>
              <a:gd name="connsiteX58" fmla="*/ 10112671 w 12192000"/>
              <a:gd name="connsiteY58" fmla="*/ 414549 h 1924333"/>
              <a:gd name="connsiteX59" fmla="*/ 10170853 w 12192000"/>
              <a:gd name="connsiteY59" fmla="*/ 435168 h 1924333"/>
              <a:gd name="connsiteX60" fmla="*/ 10290184 w 12192000"/>
              <a:gd name="connsiteY60" fmla="*/ 448123 h 1924333"/>
              <a:gd name="connsiteX61" fmla="*/ 10320158 w 12192000"/>
              <a:gd name="connsiteY61" fmla="*/ 458352 h 1924333"/>
              <a:gd name="connsiteX62" fmla="*/ 10321815 w 12192000"/>
              <a:gd name="connsiteY62" fmla="*/ 463087 h 1924333"/>
              <a:gd name="connsiteX63" fmla="*/ 10373742 w 12192000"/>
              <a:gd name="connsiteY63" fmla="*/ 464538 h 1924333"/>
              <a:gd name="connsiteX64" fmla="*/ 10428532 w 12192000"/>
              <a:gd name="connsiteY64" fmla="*/ 492504 h 1924333"/>
              <a:gd name="connsiteX65" fmla="*/ 10466490 w 12192000"/>
              <a:gd name="connsiteY65" fmla="*/ 517759 h 1924333"/>
              <a:gd name="connsiteX66" fmla="*/ 10466675 w 12192000"/>
              <a:gd name="connsiteY66" fmla="*/ 522076 h 1924333"/>
              <a:gd name="connsiteX67" fmla="*/ 10470309 w 12192000"/>
              <a:gd name="connsiteY67" fmla="*/ 522792 h 1924333"/>
              <a:gd name="connsiteX68" fmla="*/ 10474138 w 12192000"/>
              <a:gd name="connsiteY68" fmla="*/ 519761 h 1924333"/>
              <a:gd name="connsiteX69" fmla="*/ 10501100 w 12192000"/>
              <a:gd name="connsiteY69" fmla="*/ 528263 h 1924333"/>
              <a:gd name="connsiteX70" fmla="*/ 10502395 w 12192000"/>
              <a:gd name="connsiteY70" fmla="*/ 536393 h 1924333"/>
              <a:gd name="connsiteX71" fmla="*/ 10689496 w 12192000"/>
              <a:gd name="connsiteY71" fmla="*/ 560233 h 1924333"/>
              <a:gd name="connsiteX72" fmla="*/ 10788736 w 12192000"/>
              <a:gd name="connsiteY72" fmla="*/ 613188 h 1924333"/>
              <a:gd name="connsiteX73" fmla="*/ 10819747 w 12192000"/>
              <a:gd name="connsiteY73" fmla="*/ 621351 h 1924333"/>
              <a:gd name="connsiteX74" fmla="*/ 10864632 w 12192000"/>
              <a:gd name="connsiteY74" fmla="*/ 644858 h 1924333"/>
              <a:gd name="connsiteX75" fmla="*/ 10929407 w 12192000"/>
              <a:gd name="connsiteY75" fmla="*/ 652945 h 1924333"/>
              <a:gd name="connsiteX76" fmla="*/ 10979412 w 12192000"/>
              <a:gd name="connsiteY76" fmla="*/ 654217 h 1924333"/>
              <a:gd name="connsiteX77" fmla="*/ 11006959 w 12192000"/>
              <a:gd name="connsiteY77" fmla="*/ 657017 h 1924333"/>
              <a:gd name="connsiteX78" fmla="*/ 11077038 w 12192000"/>
              <a:gd name="connsiteY78" fmla="*/ 668487 h 1924333"/>
              <a:gd name="connsiteX79" fmla="*/ 11157850 w 12192000"/>
              <a:gd name="connsiteY79" fmla="*/ 693164 h 1924333"/>
              <a:gd name="connsiteX80" fmla="*/ 11175276 w 12192000"/>
              <a:gd name="connsiteY80" fmla="*/ 697243 h 1924333"/>
              <a:gd name="connsiteX81" fmla="*/ 11191131 w 12192000"/>
              <a:gd name="connsiteY81" fmla="*/ 696085 h 1924333"/>
              <a:gd name="connsiteX82" fmla="*/ 11195573 w 12192000"/>
              <a:gd name="connsiteY82" fmla="*/ 691751 h 1924333"/>
              <a:gd name="connsiteX83" fmla="*/ 11205299 w 12192000"/>
              <a:gd name="connsiteY83" fmla="*/ 693247 h 1924333"/>
              <a:gd name="connsiteX84" fmla="*/ 11223770 w 12192000"/>
              <a:gd name="connsiteY84" fmla="*/ 690335 h 1924333"/>
              <a:gd name="connsiteX85" fmla="*/ 11292119 w 12192000"/>
              <a:gd name="connsiteY85" fmla="*/ 713311 h 1924333"/>
              <a:gd name="connsiteX86" fmla="*/ 11435379 w 12192000"/>
              <a:gd name="connsiteY86" fmla="*/ 758519 h 1924333"/>
              <a:gd name="connsiteX87" fmla="*/ 11604406 w 12192000"/>
              <a:gd name="connsiteY87" fmla="*/ 810476 h 1924333"/>
              <a:gd name="connsiteX88" fmla="*/ 11652155 w 12192000"/>
              <a:gd name="connsiteY88" fmla="*/ 825109 h 1924333"/>
              <a:gd name="connsiteX89" fmla="*/ 11654192 w 12192000"/>
              <a:gd name="connsiteY89" fmla="*/ 827301 h 1924333"/>
              <a:gd name="connsiteX90" fmla="*/ 11676599 w 12192000"/>
              <a:gd name="connsiteY90" fmla="*/ 846628 h 1924333"/>
              <a:gd name="connsiteX91" fmla="*/ 11775168 w 12192000"/>
              <a:gd name="connsiteY91" fmla="*/ 890664 h 1924333"/>
              <a:gd name="connsiteX92" fmla="*/ 11826341 w 12192000"/>
              <a:gd name="connsiteY92" fmla="*/ 877558 h 1924333"/>
              <a:gd name="connsiteX93" fmla="*/ 11879068 w 12192000"/>
              <a:gd name="connsiteY93" fmla="*/ 874038 h 1924333"/>
              <a:gd name="connsiteX94" fmla="*/ 11889563 w 12192000"/>
              <a:gd name="connsiteY94" fmla="*/ 878619 h 1924333"/>
              <a:gd name="connsiteX95" fmla="*/ 12016613 w 12192000"/>
              <a:gd name="connsiteY95" fmla="*/ 886111 h 1924333"/>
              <a:gd name="connsiteX96" fmla="*/ 12108292 w 12192000"/>
              <a:gd name="connsiteY96" fmla="*/ 868500 h 1924333"/>
              <a:gd name="connsiteX97" fmla="*/ 12182910 w 12192000"/>
              <a:gd name="connsiteY97" fmla="*/ 882003 h 1924333"/>
              <a:gd name="connsiteX98" fmla="*/ 12192000 w 12192000"/>
              <a:gd name="connsiteY98" fmla="*/ 884778 h 1924333"/>
              <a:gd name="connsiteX99" fmla="*/ 12192000 w 12192000"/>
              <a:gd name="connsiteY99" fmla="*/ 1610315 h 1924333"/>
              <a:gd name="connsiteX100" fmla="*/ 12191998 w 12192000"/>
              <a:gd name="connsiteY100" fmla="*/ 1610315 h 1924333"/>
              <a:gd name="connsiteX101" fmla="*/ 12191998 w 12192000"/>
              <a:gd name="connsiteY101" fmla="*/ 1924333 h 1924333"/>
              <a:gd name="connsiteX102" fmla="*/ 0 w 12192000"/>
              <a:gd name="connsiteY102" fmla="*/ 1924333 h 1924333"/>
              <a:gd name="connsiteX103" fmla="*/ 0 w 12192000"/>
              <a:gd name="connsiteY103" fmla="*/ 505159 h 1924333"/>
              <a:gd name="connsiteX104" fmla="*/ 5722 w 12192000"/>
              <a:gd name="connsiteY104" fmla="*/ 508889 h 1924333"/>
              <a:gd name="connsiteX105" fmla="*/ 38476 w 12192000"/>
              <a:gd name="connsiteY105" fmla="*/ 524137 h 1924333"/>
              <a:gd name="connsiteX106" fmla="*/ 192883 w 12192000"/>
              <a:gd name="connsiteY106" fmla="*/ 545272 h 1924333"/>
              <a:gd name="connsiteX107" fmla="*/ 343710 w 12192000"/>
              <a:gd name="connsiteY107" fmla="*/ 565029 h 1924333"/>
              <a:gd name="connsiteX108" fmla="*/ 471066 w 12192000"/>
              <a:gd name="connsiteY108" fmla="*/ 549837 h 1924333"/>
              <a:gd name="connsiteX109" fmla="*/ 617333 w 12192000"/>
              <a:gd name="connsiteY109" fmla="*/ 526428 h 1924333"/>
              <a:gd name="connsiteX110" fmla="*/ 725203 w 12192000"/>
              <a:gd name="connsiteY110" fmla="*/ 523793 h 1924333"/>
              <a:gd name="connsiteX111" fmla="*/ 788494 w 12192000"/>
              <a:gd name="connsiteY111" fmla="*/ 505799 h 1924333"/>
              <a:gd name="connsiteX112" fmla="*/ 885977 w 12192000"/>
              <a:gd name="connsiteY112" fmla="*/ 526585 h 1924333"/>
              <a:gd name="connsiteX113" fmla="*/ 932142 w 12192000"/>
              <a:gd name="connsiteY113" fmla="*/ 528005 h 1924333"/>
              <a:gd name="connsiteX114" fmla="*/ 1090404 w 12192000"/>
              <a:gd name="connsiteY114" fmla="*/ 498299 h 1924333"/>
              <a:gd name="connsiteX115" fmla="*/ 1188628 w 12192000"/>
              <a:gd name="connsiteY115" fmla="*/ 483151 h 1924333"/>
              <a:gd name="connsiteX116" fmla="*/ 1316247 w 12192000"/>
              <a:gd name="connsiteY116" fmla="*/ 425979 h 1924333"/>
              <a:gd name="connsiteX117" fmla="*/ 1357712 w 12192000"/>
              <a:gd name="connsiteY117" fmla="*/ 416549 h 1924333"/>
              <a:gd name="connsiteX118" fmla="*/ 1425921 w 12192000"/>
              <a:gd name="connsiteY118" fmla="*/ 413953 h 1924333"/>
              <a:gd name="connsiteX119" fmla="*/ 1503817 w 12192000"/>
              <a:gd name="connsiteY119" fmla="*/ 380457 h 1924333"/>
              <a:gd name="connsiteX120" fmla="*/ 1639196 w 12192000"/>
              <a:gd name="connsiteY120" fmla="*/ 372785 h 1924333"/>
              <a:gd name="connsiteX121" fmla="*/ 1705606 w 12192000"/>
              <a:gd name="connsiteY121" fmla="*/ 359023 h 1924333"/>
              <a:gd name="connsiteX122" fmla="*/ 1813011 w 12192000"/>
              <a:gd name="connsiteY122" fmla="*/ 331023 h 1924333"/>
              <a:gd name="connsiteX123" fmla="*/ 1831380 w 12192000"/>
              <a:gd name="connsiteY123" fmla="*/ 341307 h 1924333"/>
              <a:gd name="connsiteX124" fmla="*/ 1858612 w 12192000"/>
              <a:gd name="connsiteY124" fmla="*/ 326777 h 1924333"/>
              <a:gd name="connsiteX125" fmla="*/ 1880661 w 12192000"/>
              <a:gd name="connsiteY125" fmla="*/ 335987 h 1924333"/>
              <a:gd name="connsiteX126" fmla="*/ 1941495 w 12192000"/>
              <a:gd name="connsiteY126" fmla="*/ 310792 h 1924333"/>
              <a:gd name="connsiteX127" fmla="*/ 1995402 w 12192000"/>
              <a:gd name="connsiteY127" fmla="*/ 305480 h 1924333"/>
              <a:gd name="connsiteX128" fmla="*/ 2223864 w 12192000"/>
              <a:gd name="connsiteY128" fmla="*/ 266118 h 1924333"/>
              <a:gd name="connsiteX129" fmla="*/ 2418043 w 12192000"/>
              <a:gd name="connsiteY129" fmla="*/ 215314 h 1924333"/>
              <a:gd name="connsiteX130" fmla="*/ 2558461 w 12192000"/>
              <a:gd name="connsiteY130" fmla="*/ 168193 h 1924333"/>
              <a:gd name="connsiteX131" fmla="*/ 2595535 w 12192000"/>
              <a:gd name="connsiteY131" fmla="*/ 158548 h 1924333"/>
              <a:gd name="connsiteX132" fmla="*/ 2626942 w 12192000"/>
              <a:gd name="connsiteY132" fmla="*/ 130400 h 1924333"/>
              <a:gd name="connsiteX133" fmla="*/ 2632225 w 12192000"/>
              <a:gd name="connsiteY133" fmla="*/ 130446 h 1924333"/>
              <a:gd name="connsiteX134" fmla="*/ 2696856 w 12192000"/>
              <a:gd name="connsiteY134" fmla="*/ 128498 h 1924333"/>
              <a:gd name="connsiteX135" fmla="*/ 2759767 w 12192000"/>
              <a:gd name="connsiteY135" fmla="*/ 127784 h 1924333"/>
              <a:gd name="connsiteX136" fmla="*/ 2792685 w 12192000"/>
              <a:gd name="connsiteY136" fmla="*/ 115710 h 1924333"/>
              <a:gd name="connsiteX137" fmla="*/ 2799767 w 12192000"/>
              <a:gd name="connsiteY137" fmla="*/ 113754 h 1924333"/>
              <a:gd name="connsiteX138" fmla="*/ 2829799 w 12192000"/>
              <a:gd name="connsiteY138" fmla="*/ 120042 h 1924333"/>
              <a:gd name="connsiteX139" fmla="*/ 2890704 w 12192000"/>
              <a:gd name="connsiteY139" fmla="*/ 121493 h 1924333"/>
              <a:gd name="connsiteX140" fmla="*/ 3042646 w 12192000"/>
              <a:gd name="connsiteY140" fmla="*/ 112273 h 1924333"/>
              <a:gd name="connsiteX141" fmla="*/ 3146630 w 12192000"/>
              <a:gd name="connsiteY141" fmla="*/ 100898 h 1924333"/>
              <a:gd name="connsiteX142" fmla="*/ 3233163 w 12192000"/>
              <a:gd name="connsiteY142" fmla="*/ 120200 h 1924333"/>
              <a:gd name="connsiteX143" fmla="*/ 3372699 w 12192000"/>
              <a:gd name="connsiteY143" fmla="*/ 129394 h 1924333"/>
              <a:gd name="connsiteX144" fmla="*/ 3394352 w 12192000"/>
              <a:gd name="connsiteY144" fmla="*/ 131671 h 1924333"/>
              <a:gd name="connsiteX145" fmla="*/ 3448218 w 12192000"/>
              <a:gd name="connsiteY145" fmla="*/ 118229 h 1924333"/>
              <a:gd name="connsiteX146" fmla="*/ 3505047 w 12192000"/>
              <a:gd name="connsiteY146" fmla="*/ 115412 h 1924333"/>
              <a:gd name="connsiteX147" fmla="*/ 3521767 w 12192000"/>
              <a:gd name="connsiteY147" fmla="*/ 111071 h 1924333"/>
              <a:gd name="connsiteX148" fmla="*/ 3585137 w 12192000"/>
              <a:gd name="connsiteY148" fmla="*/ 114371 h 1924333"/>
              <a:gd name="connsiteX149" fmla="*/ 3690293 w 12192000"/>
              <a:gd name="connsiteY149" fmla="*/ 98301 h 1924333"/>
              <a:gd name="connsiteX150" fmla="*/ 3867818 w 12192000"/>
              <a:gd name="connsiteY150" fmla="*/ 88985 h 1924333"/>
              <a:gd name="connsiteX151" fmla="*/ 4091337 w 12192000"/>
              <a:gd name="connsiteY151" fmla="*/ 70813 h 1924333"/>
              <a:gd name="connsiteX152" fmla="*/ 4246332 w 12192000"/>
              <a:gd name="connsiteY152" fmla="*/ 41697 h 1924333"/>
              <a:gd name="connsiteX153" fmla="*/ 4266975 w 12192000"/>
              <a:gd name="connsiteY153" fmla="*/ 46592 h 1924333"/>
              <a:gd name="connsiteX154" fmla="*/ 4270566 w 12192000"/>
              <a:gd name="connsiteY154" fmla="*/ 47620 h 1924333"/>
              <a:gd name="connsiteX155" fmla="*/ 4288964 w 12192000"/>
              <a:gd name="connsiteY155" fmla="*/ 52766 h 1924333"/>
              <a:gd name="connsiteX156" fmla="*/ 4365137 w 12192000"/>
              <a:gd name="connsiteY156" fmla="*/ 51783 h 1924333"/>
              <a:gd name="connsiteX157" fmla="*/ 4430546 w 12192000"/>
              <a:gd name="connsiteY157" fmla="*/ 44555 h 1924333"/>
              <a:gd name="connsiteX158" fmla="*/ 4444136 w 12192000"/>
              <a:gd name="connsiteY158" fmla="*/ 39567 h 1924333"/>
              <a:gd name="connsiteX159" fmla="*/ 4534039 w 12192000"/>
              <a:gd name="connsiteY159" fmla="*/ 31604 h 1924333"/>
              <a:gd name="connsiteX160" fmla="*/ 4560448 w 12192000"/>
              <a:gd name="connsiteY160" fmla="*/ 25231 h 1924333"/>
              <a:gd name="connsiteX161" fmla="*/ 4568006 w 12192000"/>
              <a:gd name="connsiteY161" fmla="*/ 25970 h 1924333"/>
              <a:gd name="connsiteX162" fmla="*/ 4595497 w 12192000"/>
              <a:gd name="connsiteY162" fmla="*/ 22958 h 1924333"/>
              <a:gd name="connsiteX163" fmla="*/ 4608623 w 12192000"/>
              <a:gd name="connsiteY163" fmla="*/ 18108 h 1924333"/>
              <a:gd name="connsiteX164" fmla="*/ 4623942 w 12192000"/>
              <a:gd name="connsiteY164" fmla="*/ 22251 h 1924333"/>
              <a:gd name="connsiteX165" fmla="*/ 4664336 w 12192000"/>
              <a:gd name="connsiteY165" fmla="*/ 23306 h 1924333"/>
              <a:gd name="connsiteX166" fmla="*/ 4677385 w 12192000"/>
              <a:gd name="connsiteY166" fmla="*/ 18246 h 1924333"/>
              <a:gd name="connsiteX167" fmla="*/ 4698143 w 12192000"/>
              <a:gd name="connsiteY167" fmla="*/ 18036 h 1924333"/>
              <a:gd name="connsiteX168" fmla="*/ 4750609 w 12192000"/>
              <a:gd name="connsiteY168" fmla="*/ 23611 h 1924333"/>
              <a:gd name="connsiteX169" fmla="*/ 4784658 w 12192000"/>
              <a:gd name="connsiteY169" fmla="*/ 25057 h 1924333"/>
              <a:gd name="connsiteX170" fmla="*/ 4847558 w 12192000"/>
              <a:gd name="connsiteY170" fmla="*/ 38726 h 1924333"/>
              <a:gd name="connsiteX171" fmla="*/ 4909134 w 12192000"/>
              <a:gd name="connsiteY171" fmla="*/ 50659 h 1924333"/>
              <a:gd name="connsiteX172" fmla="*/ 5099219 w 12192000"/>
              <a:gd name="connsiteY172" fmla="*/ 55050 h 1924333"/>
              <a:gd name="connsiteX173" fmla="*/ 5184992 w 12192000"/>
              <a:gd name="connsiteY173" fmla="*/ 67596 h 1924333"/>
              <a:gd name="connsiteX174" fmla="*/ 5229637 w 12192000"/>
              <a:gd name="connsiteY174" fmla="*/ 67789 h 1924333"/>
              <a:gd name="connsiteX175" fmla="*/ 5389346 w 12192000"/>
              <a:gd name="connsiteY175" fmla="*/ 80211 h 1924333"/>
              <a:gd name="connsiteX176" fmla="*/ 5494414 w 12192000"/>
              <a:gd name="connsiteY176" fmla="*/ 75926 h 1924333"/>
              <a:gd name="connsiteX177" fmla="*/ 5528443 w 12192000"/>
              <a:gd name="connsiteY177" fmla="*/ 77206 h 1924333"/>
              <a:gd name="connsiteX178" fmla="*/ 5684939 w 12192000"/>
              <a:gd name="connsiteY178" fmla="*/ 50269 h 1924333"/>
              <a:gd name="connsiteX179" fmla="*/ 5765146 w 12192000"/>
              <a:gd name="connsiteY179" fmla="*/ 50414 h 1924333"/>
              <a:gd name="connsiteX180" fmla="*/ 5848655 w 12192000"/>
              <a:gd name="connsiteY180" fmla="*/ 35257 h 1924333"/>
              <a:gd name="connsiteX181" fmla="*/ 5930656 w 12192000"/>
              <a:gd name="connsiteY181" fmla="*/ 30131 h 1924333"/>
              <a:gd name="connsiteX182" fmla="*/ 6124150 w 12192000"/>
              <a:gd name="connsiteY182" fmla="*/ 31679 h 1924333"/>
              <a:gd name="connsiteX183" fmla="*/ 6189199 w 12192000"/>
              <a:gd name="connsiteY183" fmla="*/ 588 h 1924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12192000" h="1924333">
                <a:moveTo>
                  <a:pt x="6189199" y="588"/>
                </a:moveTo>
                <a:cubicBezTo>
                  <a:pt x="6196356" y="-574"/>
                  <a:pt x="6202609" y="-108"/>
                  <a:pt x="6207079" y="2850"/>
                </a:cubicBezTo>
                <a:cubicBezTo>
                  <a:pt x="6222026" y="2749"/>
                  <a:pt x="6273489" y="3767"/>
                  <a:pt x="6285610" y="18131"/>
                </a:cubicBezTo>
                <a:cubicBezTo>
                  <a:pt x="6307255" y="18685"/>
                  <a:pt x="6357141" y="23793"/>
                  <a:pt x="6378008" y="24625"/>
                </a:cubicBezTo>
                <a:cubicBezTo>
                  <a:pt x="6409946" y="30645"/>
                  <a:pt x="6438307" y="10375"/>
                  <a:pt x="6466340" y="21366"/>
                </a:cubicBezTo>
                <a:cubicBezTo>
                  <a:pt x="6488276" y="31229"/>
                  <a:pt x="6529854" y="28110"/>
                  <a:pt x="6553334" y="35307"/>
                </a:cubicBezTo>
                <a:cubicBezTo>
                  <a:pt x="6561737" y="48059"/>
                  <a:pt x="6609188" y="62087"/>
                  <a:pt x="6626068" y="58045"/>
                </a:cubicBezTo>
                <a:cubicBezTo>
                  <a:pt x="6660952" y="66570"/>
                  <a:pt x="6666277" y="84716"/>
                  <a:pt x="6692303" y="91487"/>
                </a:cubicBezTo>
                <a:lnTo>
                  <a:pt x="6733670" y="118130"/>
                </a:lnTo>
                <a:lnTo>
                  <a:pt x="6798016" y="112271"/>
                </a:lnTo>
                <a:lnTo>
                  <a:pt x="6801081" y="114963"/>
                </a:lnTo>
                <a:cubicBezTo>
                  <a:pt x="6806919" y="120140"/>
                  <a:pt x="6812832" y="125016"/>
                  <a:pt x="6819351" y="128825"/>
                </a:cubicBezTo>
                <a:cubicBezTo>
                  <a:pt x="6825742" y="109997"/>
                  <a:pt x="6840132" y="116541"/>
                  <a:pt x="6852732" y="123321"/>
                </a:cubicBezTo>
                <a:lnTo>
                  <a:pt x="6865247" y="128836"/>
                </a:lnTo>
                <a:lnTo>
                  <a:pt x="6905517" y="129265"/>
                </a:lnTo>
                <a:cubicBezTo>
                  <a:pt x="6934052" y="140042"/>
                  <a:pt x="6939773" y="141556"/>
                  <a:pt x="6950286" y="150104"/>
                </a:cubicBezTo>
                <a:lnTo>
                  <a:pt x="7003442" y="136136"/>
                </a:lnTo>
                <a:lnTo>
                  <a:pt x="7160047" y="166721"/>
                </a:lnTo>
                <a:cubicBezTo>
                  <a:pt x="7207281" y="179911"/>
                  <a:pt x="7280644" y="210197"/>
                  <a:pt x="7325604" y="215867"/>
                </a:cubicBezTo>
                <a:cubicBezTo>
                  <a:pt x="7460113" y="233904"/>
                  <a:pt x="7393081" y="242880"/>
                  <a:pt x="7540522" y="239374"/>
                </a:cubicBezTo>
                <a:cubicBezTo>
                  <a:pt x="7545714" y="234872"/>
                  <a:pt x="7605972" y="231727"/>
                  <a:pt x="7612071" y="229553"/>
                </a:cubicBezTo>
                <a:lnTo>
                  <a:pt x="7651995" y="244567"/>
                </a:lnTo>
                <a:lnTo>
                  <a:pt x="7725761" y="258638"/>
                </a:lnTo>
                <a:lnTo>
                  <a:pt x="7823038" y="287078"/>
                </a:lnTo>
                <a:cubicBezTo>
                  <a:pt x="7837080" y="286482"/>
                  <a:pt x="7851647" y="286498"/>
                  <a:pt x="7866405" y="287288"/>
                </a:cubicBezTo>
                <a:lnTo>
                  <a:pt x="7875021" y="288224"/>
                </a:lnTo>
                <a:cubicBezTo>
                  <a:pt x="7875062" y="288354"/>
                  <a:pt x="7875105" y="288483"/>
                  <a:pt x="7875146" y="288614"/>
                </a:cubicBezTo>
                <a:cubicBezTo>
                  <a:pt x="7880550" y="289202"/>
                  <a:pt x="7901153" y="290716"/>
                  <a:pt x="7907443" y="291752"/>
                </a:cubicBezTo>
                <a:lnTo>
                  <a:pt x="7912892" y="294833"/>
                </a:lnTo>
                <a:lnTo>
                  <a:pt x="7946345" y="319359"/>
                </a:lnTo>
                <a:cubicBezTo>
                  <a:pt x="7958657" y="312776"/>
                  <a:pt x="7996513" y="309749"/>
                  <a:pt x="8021238" y="315159"/>
                </a:cubicBezTo>
                <a:cubicBezTo>
                  <a:pt x="8045964" y="320570"/>
                  <a:pt x="8058169" y="340462"/>
                  <a:pt x="8094697" y="351819"/>
                </a:cubicBezTo>
                <a:cubicBezTo>
                  <a:pt x="8129587" y="361154"/>
                  <a:pt x="8116181" y="360544"/>
                  <a:pt x="8155208" y="371168"/>
                </a:cubicBezTo>
                <a:cubicBezTo>
                  <a:pt x="8196217" y="383300"/>
                  <a:pt x="8205468" y="391801"/>
                  <a:pt x="8248472" y="400489"/>
                </a:cubicBezTo>
                <a:cubicBezTo>
                  <a:pt x="8283932" y="419791"/>
                  <a:pt x="8278617" y="392031"/>
                  <a:pt x="8300068" y="405531"/>
                </a:cubicBezTo>
                <a:lnTo>
                  <a:pt x="8356293" y="403328"/>
                </a:lnTo>
                <a:cubicBezTo>
                  <a:pt x="8377247" y="404463"/>
                  <a:pt x="8438442" y="433194"/>
                  <a:pt x="8475838" y="435524"/>
                </a:cubicBezTo>
                <a:cubicBezTo>
                  <a:pt x="8510241" y="438037"/>
                  <a:pt x="8545511" y="449840"/>
                  <a:pt x="8575216" y="450198"/>
                </a:cubicBezTo>
                <a:lnTo>
                  <a:pt x="8588650" y="447070"/>
                </a:lnTo>
                <a:lnTo>
                  <a:pt x="8612184" y="439577"/>
                </a:lnTo>
                <a:lnTo>
                  <a:pt x="8630713" y="433015"/>
                </a:lnTo>
                <a:cubicBezTo>
                  <a:pt x="8635870" y="429519"/>
                  <a:pt x="8700685" y="428411"/>
                  <a:pt x="8704240" y="422865"/>
                </a:cubicBezTo>
                <a:cubicBezTo>
                  <a:pt x="8761777" y="429549"/>
                  <a:pt x="8768302" y="427178"/>
                  <a:pt x="8829513" y="429389"/>
                </a:cubicBezTo>
                <a:cubicBezTo>
                  <a:pt x="8922895" y="444672"/>
                  <a:pt x="8924579" y="401507"/>
                  <a:pt x="9083651" y="390744"/>
                </a:cubicBezTo>
                <a:cubicBezTo>
                  <a:pt x="9138403" y="388032"/>
                  <a:pt x="9315003" y="378647"/>
                  <a:pt x="9371402" y="371809"/>
                </a:cubicBezTo>
                <a:cubicBezTo>
                  <a:pt x="9358632" y="337502"/>
                  <a:pt x="9402842" y="379364"/>
                  <a:pt x="9429586" y="369213"/>
                </a:cubicBezTo>
                <a:cubicBezTo>
                  <a:pt x="9449312" y="370213"/>
                  <a:pt x="9473938" y="373270"/>
                  <a:pt x="9489757" y="377814"/>
                </a:cubicBezTo>
                <a:cubicBezTo>
                  <a:pt x="9498164" y="379256"/>
                  <a:pt x="9507139" y="379272"/>
                  <a:pt x="9516954" y="376991"/>
                </a:cubicBezTo>
                <a:cubicBezTo>
                  <a:pt x="9548430" y="354766"/>
                  <a:pt x="9591874" y="370315"/>
                  <a:pt x="9645588" y="363590"/>
                </a:cubicBezTo>
                <a:cubicBezTo>
                  <a:pt x="9660487" y="368814"/>
                  <a:pt x="9710817" y="350550"/>
                  <a:pt x="9722896" y="360983"/>
                </a:cubicBezTo>
                <a:cubicBezTo>
                  <a:pt x="9733918" y="362239"/>
                  <a:pt x="9745201" y="356679"/>
                  <a:pt x="9752803" y="368492"/>
                </a:cubicBezTo>
                <a:cubicBezTo>
                  <a:pt x="9793268" y="374490"/>
                  <a:pt x="9843313" y="380978"/>
                  <a:pt x="9890305" y="380736"/>
                </a:cubicBezTo>
                <a:cubicBezTo>
                  <a:pt x="9912701" y="380083"/>
                  <a:pt x="9926523" y="379037"/>
                  <a:pt x="9939767" y="377776"/>
                </a:cubicBezTo>
                <a:lnTo>
                  <a:pt x="9944355" y="377352"/>
                </a:lnTo>
                <a:lnTo>
                  <a:pt x="9953719" y="375642"/>
                </a:lnTo>
                <a:lnTo>
                  <a:pt x="9955809" y="376294"/>
                </a:lnTo>
                <a:lnTo>
                  <a:pt x="10032710" y="394940"/>
                </a:lnTo>
                <a:lnTo>
                  <a:pt x="10049925" y="404971"/>
                </a:lnTo>
                <a:lnTo>
                  <a:pt x="10112671" y="414549"/>
                </a:lnTo>
                <a:cubicBezTo>
                  <a:pt x="10169643" y="412125"/>
                  <a:pt x="10132220" y="425358"/>
                  <a:pt x="10170853" y="435168"/>
                </a:cubicBezTo>
                <a:cubicBezTo>
                  <a:pt x="10206088" y="442020"/>
                  <a:pt x="10240809" y="454081"/>
                  <a:pt x="10290184" y="448123"/>
                </a:cubicBezTo>
                <a:cubicBezTo>
                  <a:pt x="10301813" y="444919"/>
                  <a:pt x="10315233" y="449499"/>
                  <a:pt x="10320158" y="458352"/>
                </a:cubicBezTo>
                <a:cubicBezTo>
                  <a:pt x="10321006" y="459876"/>
                  <a:pt x="10321565" y="461470"/>
                  <a:pt x="10321815" y="463087"/>
                </a:cubicBezTo>
                <a:cubicBezTo>
                  <a:pt x="10354058" y="457158"/>
                  <a:pt x="10355176" y="470634"/>
                  <a:pt x="10373742" y="464538"/>
                </a:cubicBezTo>
                <a:cubicBezTo>
                  <a:pt x="10403060" y="475292"/>
                  <a:pt x="10411841" y="497597"/>
                  <a:pt x="10428532" y="492504"/>
                </a:cubicBezTo>
                <a:cubicBezTo>
                  <a:pt x="10440561" y="500742"/>
                  <a:pt x="10446267" y="521930"/>
                  <a:pt x="10466490" y="517759"/>
                </a:cubicBezTo>
                <a:cubicBezTo>
                  <a:pt x="10464622" y="519986"/>
                  <a:pt x="10465013" y="521261"/>
                  <a:pt x="10466675" y="522076"/>
                </a:cubicBezTo>
                <a:lnTo>
                  <a:pt x="10470309" y="522792"/>
                </a:lnTo>
                <a:lnTo>
                  <a:pt x="10474138" y="519761"/>
                </a:lnTo>
                <a:cubicBezTo>
                  <a:pt x="10488888" y="509612"/>
                  <a:pt x="10484914" y="524734"/>
                  <a:pt x="10501100" y="528263"/>
                </a:cubicBezTo>
                <a:cubicBezTo>
                  <a:pt x="10508412" y="530705"/>
                  <a:pt x="10505426" y="533743"/>
                  <a:pt x="10502395" y="536393"/>
                </a:cubicBezTo>
                <a:lnTo>
                  <a:pt x="10689496" y="560233"/>
                </a:lnTo>
                <a:cubicBezTo>
                  <a:pt x="10721441" y="573640"/>
                  <a:pt x="10757547" y="582937"/>
                  <a:pt x="10788736" y="613188"/>
                </a:cubicBezTo>
                <a:cubicBezTo>
                  <a:pt x="10794510" y="621641"/>
                  <a:pt x="10807098" y="616073"/>
                  <a:pt x="10819747" y="621351"/>
                </a:cubicBezTo>
                <a:cubicBezTo>
                  <a:pt x="10832398" y="626630"/>
                  <a:pt x="10846356" y="639592"/>
                  <a:pt x="10864632" y="644858"/>
                </a:cubicBezTo>
                <a:cubicBezTo>
                  <a:pt x="10895617" y="652290"/>
                  <a:pt x="10921550" y="640451"/>
                  <a:pt x="10929407" y="652945"/>
                </a:cubicBezTo>
                <a:cubicBezTo>
                  <a:pt x="10945460" y="653176"/>
                  <a:pt x="10968148" y="640553"/>
                  <a:pt x="10979412" y="654217"/>
                </a:cubicBezTo>
                <a:cubicBezTo>
                  <a:pt x="10981679" y="643737"/>
                  <a:pt x="10997287" y="663414"/>
                  <a:pt x="11006959" y="657017"/>
                </a:cubicBezTo>
                <a:cubicBezTo>
                  <a:pt x="11023230" y="659396"/>
                  <a:pt x="11051890" y="662462"/>
                  <a:pt x="11077038" y="668487"/>
                </a:cubicBezTo>
                <a:cubicBezTo>
                  <a:pt x="11097000" y="690299"/>
                  <a:pt x="11141286" y="676399"/>
                  <a:pt x="11157850" y="693164"/>
                </a:cubicBezTo>
                <a:cubicBezTo>
                  <a:pt x="11163800" y="695757"/>
                  <a:pt x="11169599" y="696942"/>
                  <a:pt x="11175276" y="697243"/>
                </a:cubicBezTo>
                <a:lnTo>
                  <a:pt x="11191131" y="696085"/>
                </a:lnTo>
                <a:lnTo>
                  <a:pt x="11195573" y="691751"/>
                </a:lnTo>
                <a:lnTo>
                  <a:pt x="11205299" y="693247"/>
                </a:lnTo>
                <a:lnTo>
                  <a:pt x="11223770" y="690335"/>
                </a:lnTo>
                <a:cubicBezTo>
                  <a:pt x="11237778" y="693777"/>
                  <a:pt x="11256852" y="701947"/>
                  <a:pt x="11292119" y="713311"/>
                </a:cubicBezTo>
                <a:cubicBezTo>
                  <a:pt x="11334878" y="733451"/>
                  <a:pt x="11401662" y="729175"/>
                  <a:pt x="11435379" y="758519"/>
                </a:cubicBezTo>
                <a:lnTo>
                  <a:pt x="11604406" y="810476"/>
                </a:lnTo>
                <a:lnTo>
                  <a:pt x="11652155" y="825109"/>
                </a:lnTo>
                <a:lnTo>
                  <a:pt x="11654192" y="827301"/>
                </a:lnTo>
                <a:cubicBezTo>
                  <a:pt x="11661650" y="834729"/>
                  <a:pt x="11669215" y="841480"/>
                  <a:pt x="11676599" y="846628"/>
                </a:cubicBezTo>
                <a:cubicBezTo>
                  <a:pt x="11688258" y="861760"/>
                  <a:pt x="11752266" y="896888"/>
                  <a:pt x="11775168" y="890664"/>
                </a:cubicBezTo>
                <a:cubicBezTo>
                  <a:pt x="11790977" y="883819"/>
                  <a:pt x="11808364" y="879901"/>
                  <a:pt x="11826341" y="877558"/>
                </a:cubicBezTo>
                <a:lnTo>
                  <a:pt x="11879068" y="874038"/>
                </a:lnTo>
                <a:lnTo>
                  <a:pt x="11889563" y="878619"/>
                </a:lnTo>
                <a:lnTo>
                  <a:pt x="12016613" y="886111"/>
                </a:lnTo>
                <a:lnTo>
                  <a:pt x="12108292" y="868500"/>
                </a:lnTo>
                <a:cubicBezTo>
                  <a:pt x="12129725" y="867311"/>
                  <a:pt x="12157891" y="874537"/>
                  <a:pt x="12182910" y="882003"/>
                </a:cubicBezTo>
                <a:lnTo>
                  <a:pt x="12192000" y="884778"/>
                </a:lnTo>
                <a:lnTo>
                  <a:pt x="12192000" y="1610315"/>
                </a:lnTo>
                <a:lnTo>
                  <a:pt x="12191998" y="1610315"/>
                </a:lnTo>
                <a:lnTo>
                  <a:pt x="12191998" y="1924333"/>
                </a:lnTo>
                <a:lnTo>
                  <a:pt x="0" y="1924333"/>
                </a:lnTo>
                <a:lnTo>
                  <a:pt x="0" y="505159"/>
                </a:lnTo>
                <a:lnTo>
                  <a:pt x="5722" y="508889"/>
                </a:lnTo>
                <a:cubicBezTo>
                  <a:pt x="21614" y="518548"/>
                  <a:pt x="33814" y="524781"/>
                  <a:pt x="38476" y="524137"/>
                </a:cubicBezTo>
                <a:cubicBezTo>
                  <a:pt x="99229" y="544180"/>
                  <a:pt x="142010" y="538457"/>
                  <a:pt x="192883" y="545272"/>
                </a:cubicBezTo>
                <a:cubicBezTo>
                  <a:pt x="277629" y="525210"/>
                  <a:pt x="293434" y="558443"/>
                  <a:pt x="343710" y="565029"/>
                </a:cubicBezTo>
                <a:cubicBezTo>
                  <a:pt x="383094" y="555729"/>
                  <a:pt x="425462" y="556271"/>
                  <a:pt x="471066" y="549837"/>
                </a:cubicBezTo>
                <a:cubicBezTo>
                  <a:pt x="513583" y="544428"/>
                  <a:pt x="569194" y="531004"/>
                  <a:pt x="617333" y="526428"/>
                </a:cubicBezTo>
                <a:cubicBezTo>
                  <a:pt x="660031" y="520760"/>
                  <a:pt x="696675" y="523882"/>
                  <a:pt x="725203" y="523793"/>
                </a:cubicBezTo>
                <a:cubicBezTo>
                  <a:pt x="736650" y="521695"/>
                  <a:pt x="780513" y="502146"/>
                  <a:pt x="788494" y="505799"/>
                </a:cubicBezTo>
                <a:lnTo>
                  <a:pt x="885977" y="526585"/>
                </a:lnTo>
                <a:cubicBezTo>
                  <a:pt x="906140" y="522837"/>
                  <a:pt x="917203" y="532232"/>
                  <a:pt x="932142" y="528005"/>
                </a:cubicBezTo>
                <a:cubicBezTo>
                  <a:pt x="963701" y="524128"/>
                  <a:pt x="1061555" y="499582"/>
                  <a:pt x="1090404" y="498299"/>
                </a:cubicBezTo>
                <a:cubicBezTo>
                  <a:pt x="1132840" y="494057"/>
                  <a:pt x="1148476" y="496041"/>
                  <a:pt x="1188628" y="483151"/>
                </a:cubicBezTo>
                <a:cubicBezTo>
                  <a:pt x="1230397" y="468408"/>
                  <a:pt x="1278711" y="457638"/>
                  <a:pt x="1316247" y="425979"/>
                </a:cubicBezTo>
                <a:cubicBezTo>
                  <a:pt x="1322662" y="417251"/>
                  <a:pt x="1339433" y="418553"/>
                  <a:pt x="1357712" y="416549"/>
                </a:cubicBezTo>
                <a:cubicBezTo>
                  <a:pt x="1375991" y="414544"/>
                  <a:pt x="1423507" y="412949"/>
                  <a:pt x="1425921" y="413953"/>
                </a:cubicBezTo>
                <a:cubicBezTo>
                  <a:pt x="1450272" y="407937"/>
                  <a:pt x="1458223" y="388156"/>
                  <a:pt x="1503817" y="380457"/>
                </a:cubicBezTo>
                <a:cubicBezTo>
                  <a:pt x="1541095" y="377398"/>
                  <a:pt x="1605565" y="376357"/>
                  <a:pt x="1639196" y="372785"/>
                </a:cubicBezTo>
                <a:cubicBezTo>
                  <a:pt x="1653280" y="376736"/>
                  <a:pt x="1695289" y="365766"/>
                  <a:pt x="1705606" y="359023"/>
                </a:cubicBezTo>
                <a:cubicBezTo>
                  <a:pt x="1729169" y="336295"/>
                  <a:pt x="1793207" y="348537"/>
                  <a:pt x="1813011" y="331023"/>
                </a:cubicBezTo>
                <a:cubicBezTo>
                  <a:pt x="1820772" y="328179"/>
                  <a:pt x="1823566" y="341833"/>
                  <a:pt x="1831380" y="341307"/>
                </a:cubicBezTo>
                <a:lnTo>
                  <a:pt x="1858612" y="326777"/>
                </a:lnTo>
                <a:lnTo>
                  <a:pt x="1880661" y="335987"/>
                </a:lnTo>
                <a:lnTo>
                  <a:pt x="1941495" y="310792"/>
                </a:lnTo>
                <a:cubicBezTo>
                  <a:pt x="1978970" y="307223"/>
                  <a:pt x="1947391" y="291714"/>
                  <a:pt x="1995402" y="305480"/>
                </a:cubicBezTo>
                <a:cubicBezTo>
                  <a:pt x="2042464" y="298034"/>
                  <a:pt x="2153424" y="281146"/>
                  <a:pt x="2223864" y="266118"/>
                </a:cubicBezTo>
                <a:cubicBezTo>
                  <a:pt x="2261296" y="256300"/>
                  <a:pt x="2360518" y="238323"/>
                  <a:pt x="2418043" y="215314"/>
                </a:cubicBezTo>
                <a:cubicBezTo>
                  <a:pt x="2472088" y="206823"/>
                  <a:pt x="2499422" y="162612"/>
                  <a:pt x="2558461" y="168193"/>
                </a:cubicBezTo>
                <a:cubicBezTo>
                  <a:pt x="2559660" y="164506"/>
                  <a:pt x="2592244" y="161337"/>
                  <a:pt x="2595535" y="158548"/>
                </a:cubicBezTo>
                <a:lnTo>
                  <a:pt x="2626942" y="130400"/>
                </a:lnTo>
                <a:lnTo>
                  <a:pt x="2632225" y="130446"/>
                </a:lnTo>
                <a:lnTo>
                  <a:pt x="2696856" y="128498"/>
                </a:lnTo>
                <a:lnTo>
                  <a:pt x="2759767" y="127784"/>
                </a:lnTo>
                <a:cubicBezTo>
                  <a:pt x="2770024" y="123546"/>
                  <a:pt x="2781047" y="119463"/>
                  <a:pt x="2792685" y="115710"/>
                </a:cubicBezTo>
                <a:lnTo>
                  <a:pt x="2799767" y="113754"/>
                </a:lnTo>
                <a:lnTo>
                  <a:pt x="2829799" y="120042"/>
                </a:lnTo>
                <a:lnTo>
                  <a:pt x="2890704" y="121493"/>
                </a:lnTo>
                <a:cubicBezTo>
                  <a:pt x="2935390" y="121035"/>
                  <a:pt x="2990780" y="113193"/>
                  <a:pt x="3042646" y="112273"/>
                </a:cubicBezTo>
                <a:cubicBezTo>
                  <a:pt x="3077119" y="111474"/>
                  <a:pt x="3124089" y="100414"/>
                  <a:pt x="3146630" y="100898"/>
                </a:cubicBezTo>
                <a:cubicBezTo>
                  <a:pt x="3169381" y="117699"/>
                  <a:pt x="3224695" y="125864"/>
                  <a:pt x="3233163" y="120200"/>
                </a:cubicBezTo>
                <a:lnTo>
                  <a:pt x="3372699" y="129394"/>
                </a:lnTo>
                <a:cubicBezTo>
                  <a:pt x="3389020" y="126586"/>
                  <a:pt x="3397563" y="116804"/>
                  <a:pt x="3394352" y="131671"/>
                </a:cubicBezTo>
                <a:cubicBezTo>
                  <a:pt x="3406102" y="131485"/>
                  <a:pt x="3429770" y="120938"/>
                  <a:pt x="3448218" y="118229"/>
                </a:cubicBezTo>
                <a:lnTo>
                  <a:pt x="3505047" y="115412"/>
                </a:lnTo>
                <a:lnTo>
                  <a:pt x="3521767" y="111071"/>
                </a:lnTo>
                <a:cubicBezTo>
                  <a:pt x="3526335" y="108877"/>
                  <a:pt x="3582156" y="117732"/>
                  <a:pt x="3585137" y="114371"/>
                </a:cubicBezTo>
                <a:cubicBezTo>
                  <a:pt x="3638265" y="102098"/>
                  <a:pt x="3633789" y="98565"/>
                  <a:pt x="3690293" y="98301"/>
                </a:cubicBezTo>
                <a:cubicBezTo>
                  <a:pt x="3782197" y="112746"/>
                  <a:pt x="3826738" y="92943"/>
                  <a:pt x="3867818" y="88985"/>
                </a:cubicBezTo>
                <a:cubicBezTo>
                  <a:pt x="3943777" y="81477"/>
                  <a:pt x="3990501" y="75194"/>
                  <a:pt x="4091337" y="70813"/>
                </a:cubicBezTo>
                <a:cubicBezTo>
                  <a:pt x="4154422" y="62932"/>
                  <a:pt x="4217060" y="45734"/>
                  <a:pt x="4246332" y="41697"/>
                </a:cubicBezTo>
                <a:cubicBezTo>
                  <a:pt x="4253308" y="42804"/>
                  <a:pt x="4260125" y="44606"/>
                  <a:pt x="4266975" y="46592"/>
                </a:cubicBezTo>
                <a:lnTo>
                  <a:pt x="4270566" y="47620"/>
                </a:lnTo>
                <a:lnTo>
                  <a:pt x="4288964" y="52766"/>
                </a:lnTo>
                <a:lnTo>
                  <a:pt x="4365137" y="51783"/>
                </a:lnTo>
                <a:lnTo>
                  <a:pt x="4430546" y="44555"/>
                </a:lnTo>
                <a:lnTo>
                  <a:pt x="4444136" y="39567"/>
                </a:lnTo>
                <a:lnTo>
                  <a:pt x="4534039" y="31604"/>
                </a:lnTo>
                <a:lnTo>
                  <a:pt x="4560448" y="25231"/>
                </a:lnTo>
                <a:lnTo>
                  <a:pt x="4568006" y="25970"/>
                </a:lnTo>
                <a:cubicBezTo>
                  <a:pt x="4580278" y="23866"/>
                  <a:pt x="4594878" y="14904"/>
                  <a:pt x="4595497" y="22958"/>
                </a:cubicBezTo>
                <a:lnTo>
                  <a:pt x="4608623" y="18108"/>
                </a:lnTo>
                <a:lnTo>
                  <a:pt x="4623942" y="22251"/>
                </a:lnTo>
                <a:cubicBezTo>
                  <a:pt x="4633227" y="23117"/>
                  <a:pt x="4655429" y="23973"/>
                  <a:pt x="4664336" y="23306"/>
                </a:cubicBezTo>
                <a:lnTo>
                  <a:pt x="4677385" y="18246"/>
                </a:lnTo>
                <a:lnTo>
                  <a:pt x="4698143" y="18036"/>
                </a:lnTo>
                <a:cubicBezTo>
                  <a:pt x="4710347" y="18931"/>
                  <a:pt x="4736189" y="22441"/>
                  <a:pt x="4750609" y="23611"/>
                </a:cubicBezTo>
                <a:cubicBezTo>
                  <a:pt x="4764270" y="27424"/>
                  <a:pt x="4774858" y="29782"/>
                  <a:pt x="4784658" y="25057"/>
                </a:cubicBezTo>
                <a:cubicBezTo>
                  <a:pt x="4804708" y="29613"/>
                  <a:pt x="4822811" y="48263"/>
                  <a:pt x="4847558" y="38726"/>
                </a:cubicBezTo>
                <a:cubicBezTo>
                  <a:pt x="4868304" y="42993"/>
                  <a:pt x="4867190" y="47939"/>
                  <a:pt x="4909134" y="50659"/>
                </a:cubicBezTo>
                <a:cubicBezTo>
                  <a:pt x="4945026" y="52455"/>
                  <a:pt x="5063406" y="54096"/>
                  <a:pt x="5099219" y="55050"/>
                </a:cubicBezTo>
                <a:cubicBezTo>
                  <a:pt x="5145195" y="57873"/>
                  <a:pt x="5163254" y="65473"/>
                  <a:pt x="5184992" y="67596"/>
                </a:cubicBezTo>
                <a:cubicBezTo>
                  <a:pt x="5206728" y="69720"/>
                  <a:pt x="5195578" y="65687"/>
                  <a:pt x="5229637" y="67789"/>
                </a:cubicBezTo>
                <a:cubicBezTo>
                  <a:pt x="5263695" y="69892"/>
                  <a:pt x="5345217" y="78854"/>
                  <a:pt x="5389346" y="80211"/>
                </a:cubicBezTo>
                <a:cubicBezTo>
                  <a:pt x="5425889" y="83191"/>
                  <a:pt x="5461943" y="84751"/>
                  <a:pt x="5494414" y="75926"/>
                </a:cubicBezTo>
                <a:lnTo>
                  <a:pt x="5528443" y="77206"/>
                </a:lnTo>
                <a:cubicBezTo>
                  <a:pt x="5582723" y="71370"/>
                  <a:pt x="5638917" y="68385"/>
                  <a:pt x="5684939" y="50269"/>
                </a:cubicBezTo>
                <a:cubicBezTo>
                  <a:pt x="5724389" y="45804"/>
                  <a:pt x="5737860" y="52916"/>
                  <a:pt x="5765146" y="50414"/>
                </a:cubicBezTo>
                <a:cubicBezTo>
                  <a:pt x="5792695" y="43060"/>
                  <a:pt x="5827352" y="38097"/>
                  <a:pt x="5848655" y="35257"/>
                </a:cubicBezTo>
                <a:lnTo>
                  <a:pt x="5930656" y="30131"/>
                </a:lnTo>
                <a:lnTo>
                  <a:pt x="6124150" y="31679"/>
                </a:lnTo>
                <a:cubicBezTo>
                  <a:pt x="6138131" y="22216"/>
                  <a:pt x="6167730" y="4075"/>
                  <a:pt x="6189199" y="5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972795-4378-6B92-45A4-CBA305EF5C93}"/>
              </a:ext>
            </a:extLst>
          </p:cNvPr>
          <p:cNvSpPr>
            <a:spLocks noGrp="1"/>
          </p:cNvSpPr>
          <p:nvPr>
            <p:ph type="title"/>
          </p:nvPr>
        </p:nvSpPr>
        <p:spPr>
          <a:xfrm>
            <a:off x="941295" y="5279511"/>
            <a:ext cx="7261411" cy="739880"/>
          </a:xfrm>
        </p:spPr>
        <p:txBody>
          <a:bodyPr vert="horz" lIns="91440" tIns="45720" rIns="91440" bIns="45720" rtlCol="0" anchor="b">
            <a:normAutofit/>
          </a:bodyPr>
          <a:lstStyle/>
          <a:p>
            <a:pPr marL="257175" indent="-257175" algn="ctr"/>
            <a:r>
              <a:rPr lang="en-US" sz="1000" kern="1200">
                <a:solidFill>
                  <a:schemeClr val="tx1">
                    <a:lumMod val="85000"/>
                    <a:lumOff val="15000"/>
                  </a:schemeClr>
                </a:solidFill>
                <a:latin typeface="+mj-lt"/>
                <a:ea typeface="+mj-ea"/>
                <a:cs typeface="+mj-cs"/>
              </a:rPr>
              <a:t> </a:t>
            </a:r>
            <a:br>
              <a:rPr lang="en-US" sz="1000" kern="1200">
                <a:solidFill>
                  <a:schemeClr val="tx1">
                    <a:lumMod val="85000"/>
                    <a:lumOff val="15000"/>
                  </a:schemeClr>
                </a:solidFill>
                <a:latin typeface="+mj-lt"/>
                <a:ea typeface="+mj-ea"/>
                <a:cs typeface="+mj-cs"/>
              </a:rPr>
            </a:br>
            <a:br>
              <a:rPr lang="en-US" sz="1000" kern="1200">
                <a:solidFill>
                  <a:schemeClr val="tx1">
                    <a:lumMod val="85000"/>
                    <a:lumOff val="15000"/>
                  </a:schemeClr>
                </a:solidFill>
                <a:latin typeface="+mj-lt"/>
                <a:ea typeface="+mj-ea"/>
                <a:cs typeface="+mj-cs"/>
              </a:rPr>
            </a:br>
            <a:br>
              <a:rPr lang="en-US" sz="1000" kern="1200">
                <a:solidFill>
                  <a:schemeClr val="tx1">
                    <a:lumMod val="85000"/>
                    <a:lumOff val="15000"/>
                  </a:schemeClr>
                </a:solidFill>
                <a:latin typeface="+mj-lt"/>
                <a:ea typeface="+mj-ea"/>
                <a:cs typeface="+mj-cs"/>
              </a:rPr>
            </a:br>
            <a:endParaRPr lang="en-US" sz="1000" kern="1200">
              <a:solidFill>
                <a:schemeClr val="tx1">
                  <a:lumMod val="85000"/>
                  <a:lumOff val="15000"/>
                </a:schemeClr>
              </a:solidFill>
              <a:latin typeface="+mj-lt"/>
              <a:ea typeface="+mj-ea"/>
              <a:cs typeface="+mj-cs"/>
            </a:endParaRPr>
          </a:p>
        </p:txBody>
      </p:sp>
      <p:pic>
        <p:nvPicPr>
          <p:cNvPr id="6" name="Picture 5">
            <a:extLst>
              <a:ext uri="{FF2B5EF4-FFF2-40B4-BE49-F238E27FC236}">
                <a16:creationId xmlns:a16="http://schemas.microsoft.com/office/drawing/2014/main" id="{3E8C0D24-CA04-8B1E-E9C3-50C1422C8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315" y="1390234"/>
            <a:ext cx="8209369" cy="2602970"/>
          </a:xfrm>
          <a:prstGeom prst="rect">
            <a:avLst/>
          </a:prstGeom>
        </p:spPr>
      </p:pic>
      <p:sp>
        <p:nvSpPr>
          <p:cNvPr id="7" name="Date Placeholder 6">
            <a:extLst>
              <a:ext uri="{FF2B5EF4-FFF2-40B4-BE49-F238E27FC236}">
                <a16:creationId xmlns:a16="http://schemas.microsoft.com/office/drawing/2014/main" id="{02F923E2-A61F-6639-52BA-85F426B02284}"/>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914400">
              <a:spcAft>
                <a:spcPts val="600"/>
              </a:spcAft>
            </a:pPr>
            <a:r>
              <a:rPr lang="en-US" sz="900">
                <a:solidFill>
                  <a:schemeClr val="tx1">
                    <a:lumMod val="50000"/>
                    <a:lumOff val="50000"/>
                  </a:schemeClr>
                </a:solidFill>
              </a:rPr>
              <a:t>October 2022</a:t>
            </a:r>
          </a:p>
        </p:txBody>
      </p:sp>
      <p:sp>
        <p:nvSpPr>
          <p:cNvPr id="8" name="Slide Number Placeholder 7">
            <a:extLst>
              <a:ext uri="{FF2B5EF4-FFF2-40B4-BE49-F238E27FC236}">
                <a16:creationId xmlns:a16="http://schemas.microsoft.com/office/drawing/2014/main" id="{4036F254-651B-A54F-23CE-0923271BEDB0}"/>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EB4C7A9F-E2B0-449F-8DA8-CD32D81EFF98}" type="slidenum">
              <a:rPr lang="en-US" sz="900">
                <a:solidFill>
                  <a:schemeClr val="tx1">
                    <a:lumMod val="50000"/>
                    <a:lumOff val="50000"/>
                  </a:schemeClr>
                </a:solidFill>
              </a:rPr>
              <a:pPr defTabSz="914400">
                <a:spcAft>
                  <a:spcPts val="600"/>
                </a:spcAft>
              </a:pPr>
              <a:t>1</a:t>
            </a:fld>
            <a:endParaRPr lang="en-US" sz="900">
              <a:solidFill>
                <a:schemeClr val="tx1">
                  <a:lumMod val="50000"/>
                  <a:lumOff val="50000"/>
                </a:schemeClr>
              </a:solidFill>
            </a:endParaRPr>
          </a:p>
        </p:txBody>
      </p:sp>
    </p:spTree>
    <p:extLst>
      <p:ext uri="{BB962C8B-B14F-4D97-AF65-F5344CB8AC3E}">
        <p14:creationId xmlns:p14="http://schemas.microsoft.com/office/powerpoint/2010/main" val="4005826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68" y="3296652"/>
            <a:ext cx="9151584"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628650" y="3905833"/>
            <a:ext cx="3161297" cy="2398713"/>
          </a:xfrm>
        </p:spPr>
        <p:txBody>
          <a:bodyPr>
            <a:normAutofit/>
          </a:bodyPr>
          <a:lstStyle/>
          <a:p>
            <a:r>
              <a:rPr lang="en-US" sz="3400" b="1" dirty="0">
                <a:latin typeface="Calibri" panose="020F0502020204030204" pitchFamily="34" charset="0"/>
                <a:ea typeface="Calibri" panose="020F0502020204030204" pitchFamily="34" charset="0"/>
                <a:cs typeface="Times New Roman" panose="02020603050405020304" pitchFamily="18" charset="0"/>
              </a:rPr>
              <a:t>What are ENI’s plans for the VITA office in Ashland? (</a:t>
            </a:r>
            <a:r>
              <a:rPr lang="en-US" sz="3400" b="1" dirty="0" err="1">
                <a:latin typeface="Calibri" panose="020F0502020204030204" pitchFamily="34" charset="0"/>
                <a:ea typeface="Calibri" panose="020F0502020204030204" pitchFamily="34" charset="0"/>
                <a:cs typeface="Times New Roman" panose="02020603050405020304" pitchFamily="18" charset="0"/>
              </a:rPr>
              <a:t>con’t</a:t>
            </a:r>
            <a:r>
              <a:rPr lang="en-US" sz="3400" b="1" dirty="0">
                <a:latin typeface="Calibri" panose="020F0502020204030204" pitchFamily="34" charset="0"/>
                <a:ea typeface="Calibri" panose="020F0502020204030204" pitchFamily="34" charset="0"/>
                <a:cs typeface="Times New Roman" panose="02020603050405020304" pitchFamily="18" charset="0"/>
              </a:rPr>
              <a:t>)</a:t>
            </a:r>
            <a:endParaRPr lang="en-US" sz="3400" b="1" i="1" dirty="0"/>
          </a:p>
        </p:txBody>
      </p:sp>
      <p:pic>
        <p:nvPicPr>
          <p:cNvPr id="4" name="Picture 3">
            <a:extLst>
              <a:ext uri="{FF2B5EF4-FFF2-40B4-BE49-F238E27FC236}">
                <a16:creationId xmlns:a16="http://schemas.microsoft.com/office/drawing/2014/main" id="{59E3C7C7-509B-F4C2-7B62-33EF2E3334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216" y="613901"/>
            <a:ext cx="7406444" cy="2348384"/>
          </a:xfrm>
          <a:prstGeom prst="rect">
            <a:avLst/>
          </a:prstGeom>
        </p:spPr>
      </p:pic>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4223084" y="3884452"/>
            <a:ext cx="4292266" cy="2398713"/>
          </a:xfrm>
        </p:spPr>
        <p:txBody>
          <a:bodyPr anchor="ctr">
            <a:normAutofit/>
          </a:bodyPr>
          <a:lstStyle/>
          <a:p>
            <a:pPr marL="0" indent="0">
              <a:spcBef>
                <a:spcPts val="0"/>
              </a:spcBef>
              <a:spcAft>
                <a:spcPts val="600"/>
              </a:spcAft>
              <a:buNone/>
            </a:pPr>
            <a:r>
              <a:rPr lang="en-US" sz="1700">
                <a:latin typeface="Calibri" panose="020F0502020204030204" pitchFamily="34" charset="0"/>
                <a:ea typeface="Calibri" panose="020F0502020204030204" pitchFamily="34" charset="0"/>
                <a:cs typeface="Times New Roman" panose="02020603050405020304" pitchFamily="18" charset="0"/>
              </a:rPr>
              <a:t>Clients will schedule appointment times via a scheduling service provided by United Way.  We will do our best to serve clients who walk in without an appointment, but they may have to wait for clients who booked an appointment.     </a:t>
            </a:r>
          </a:p>
        </p:txBody>
      </p:sp>
      <p:sp>
        <p:nvSpPr>
          <p:cNvPr id="7" name="Date Placeholder 6">
            <a:extLst>
              <a:ext uri="{FF2B5EF4-FFF2-40B4-BE49-F238E27FC236}">
                <a16:creationId xmlns:a16="http://schemas.microsoft.com/office/drawing/2014/main" id="{716FBAAB-7031-B254-A885-57BF919C83B2}"/>
              </a:ext>
            </a:extLst>
          </p:cNvPr>
          <p:cNvSpPr>
            <a:spLocks noGrp="1"/>
          </p:cNvSpPr>
          <p:nvPr>
            <p:ph type="dt" sz="half" idx="10"/>
          </p:nvPr>
        </p:nvSpPr>
        <p:spPr>
          <a:xfrm>
            <a:off x="628650" y="6356350"/>
            <a:ext cx="2057400" cy="365125"/>
          </a:xfrm>
        </p:spPr>
        <p:txBody>
          <a:bodyPr>
            <a:normAutofit/>
          </a:bodyPr>
          <a:lstStyle/>
          <a:p>
            <a:pPr>
              <a:spcAft>
                <a:spcPts val="600"/>
              </a:spcAft>
            </a:pPr>
            <a:r>
              <a:rPr lang="en-US" sz="900"/>
              <a:t>October 2022</a:t>
            </a:r>
          </a:p>
        </p:txBody>
      </p:sp>
      <p:sp>
        <p:nvSpPr>
          <p:cNvPr id="8" name="Slide Number Placeholder 7">
            <a:extLst>
              <a:ext uri="{FF2B5EF4-FFF2-40B4-BE49-F238E27FC236}">
                <a16:creationId xmlns:a16="http://schemas.microsoft.com/office/drawing/2014/main" id="{ABE6968E-39D0-F0FD-952A-50AEC2BCB6A3}"/>
              </a:ext>
            </a:extLst>
          </p:cNvPr>
          <p:cNvSpPr>
            <a:spLocks noGrp="1"/>
          </p:cNvSpPr>
          <p:nvPr>
            <p:ph type="sldNum" sz="quarter" idx="12"/>
          </p:nvPr>
        </p:nvSpPr>
        <p:spPr>
          <a:xfrm>
            <a:off x="6457950" y="6356350"/>
            <a:ext cx="2057400" cy="365125"/>
          </a:xfrm>
        </p:spPr>
        <p:txBody>
          <a:bodyPr>
            <a:normAutofit/>
          </a:bodyPr>
          <a:lstStyle/>
          <a:p>
            <a:pPr>
              <a:spcAft>
                <a:spcPts val="600"/>
              </a:spcAft>
            </a:pPr>
            <a:fld id="{EB4C7A9F-E2B0-449F-8DA8-CD32D81EFF98}" type="slidenum">
              <a:rPr lang="en-US" sz="900"/>
              <a:pPr>
                <a:spcAft>
                  <a:spcPts val="600"/>
                </a:spcAft>
              </a:pPr>
              <a:t>10</a:t>
            </a:fld>
            <a:endParaRPr lang="en-US" sz="900"/>
          </a:p>
        </p:txBody>
      </p:sp>
    </p:spTree>
    <p:extLst>
      <p:ext uri="{BB962C8B-B14F-4D97-AF65-F5344CB8AC3E}">
        <p14:creationId xmlns:p14="http://schemas.microsoft.com/office/powerpoint/2010/main" val="40448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68" y="3296652"/>
            <a:ext cx="9151584"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628650" y="3905833"/>
            <a:ext cx="3161297" cy="2398713"/>
          </a:xfrm>
        </p:spPr>
        <p:txBody>
          <a:bodyPr>
            <a:normAutofit/>
          </a:bodyPr>
          <a:lstStyle/>
          <a:p>
            <a:r>
              <a:rPr lang="en-US" sz="2800" b="1" dirty="0">
                <a:latin typeface="Calibri" panose="020F0502020204030204" pitchFamily="34" charset="0"/>
                <a:ea typeface="Calibri" panose="020F0502020204030204" pitchFamily="34" charset="0"/>
                <a:cs typeface="Times New Roman" panose="02020603050405020304" pitchFamily="18" charset="0"/>
              </a:rPr>
              <a:t>What volunteer resources does ENI need to operate the VITA office in Ashland? (</a:t>
            </a:r>
            <a:r>
              <a:rPr lang="en-US" sz="2800" b="1" dirty="0" err="1">
                <a:latin typeface="Calibri" panose="020F0502020204030204" pitchFamily="34" charset="0"/>
                <a:ea typeface="Calibri" panose="020F0502020204030204" pitchFamily="34" charset="0"/>
                <a:cs typeface="Times New Roman" panose="02020603050405020304" pitchFamily="18" charset="0"/>
              </a:rPr>
              <a:t>con’t</a:t>
            </a:r>
            <a:r>
              <a:rPr lang="en-US" sz="2800" b="1" dirty="0">
                <a:latin typeface="Calibri" panose="020F0502020204030204" pitchFamily="34" charset="0"/>
                <a:ea typeface="Calibri" panose="020F0502020204030204" pitchFamily="34" charset="0"/>
                <a:cs typeface="Times New Roman" panose="02020603050405020304" pitchFamily="18" charset="0"/>
              </a:rPr>
              <a:t>)</a:t>
            </a:r>
            <a:endParaRPr lang="en-US" sz="2800" b="1" i="1" dirty="0"/>
          </a:p>
        </p:txBody>
      </p:sp>
      <p:pic>
        <p:nvPicPr>
          <p:cNvPr id="6" name="Picture 5">
            <a:extLst>
              <a:ext uri="{FF2B5EF4-FFF2-40B4-BE49-F238E27FC236}">
                <a16:creationId xmlns:a16="http://schemas.microsoft.com/office/drawing/2014/main" id="{2482D842-533B-365B-3BDD-1A0765F6B3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216" y="613901"/>
            <a:ext cx="7406444" cy="2348384"/>
          </a:xfrm>
          <a:prstGeom prst="rect">
            <a:avLst/>
          </a:prstGeom>
        </p:spPr>
      </p:pic>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4223084" y="3884452"/>
            <a:ext cx="4292266" cy="2398713"/>
          </a:xfrm>
        </p:spPr>
        <p:txBody>
          <a:bodyPr anchor="ctr">
            <a:normAutofit/>
          </a:bodyPr>
          <a:lstStyle/>
          <a:p>
            <a:pPr marL="0" indent="0">
              <a:spcBef>
                <a:spcPts val="0"/>
              </a:spcBef>
              <a:spcAft>
                <a:spcPts val="600"/>
              </a:spcAft>
              <a:buNone/>
            </a:pPr>
            <a:r>
              <a:rPr lang="en-US" sz="1400">
                <a:latin typeface="Calibri" panose="020F0502020204030204" pitchFamily="34" charset="0"/>
                <a:ea typeface="Calibri" panose="020F0502020204030204" pitchFamily="34" charset="0"/>
                <a:cs typeface="Times New Roman" panose="02020603050405020304" pitchFamily="18" charset="0"/>
              </a:rPr>
              <a:t>Both </a:t>
            </a:r>
            <a:r>
              <a:rPr lang="en-US" sz="1400" b="1">
                <a:latin typeface="Calibri" panose="020F0502020204030204" pitchFamily="34" charset="0"/>
                <a:ea typeface="Calibri" panose="020F0502020204030204" pitchFamily="34" charset="0"/>
                <a:cs typeface="Times New Roman" panose="02020603050405020304" pitchFamily="18" charset="0"/>
              </a:rPr>
              <a:t>Greeters</a:t>
            </a:r>
            <a:r>
              <a:rPr lang="en-US" sz="1400">
                <a:latin typeface="Calibri" panose="020F0502020204030204" pitchFamily="34" charset="0"/>
                <a:ea typeface="Calibri" panose="020F0502020204030204" pitchFamily="34" charset="0"/>
                <a:cs typeface="Times New Roman" panose="02020603050405020304" pitchFamily="18" charset="0"/>
              </a:rPr>
              <a:t> and </a:t>
            </a:r>
            <a:r>
              <a:rPr lang="en-US" sz="1400" b="1">
                <a:latin typeface="Calibri" panose="020F0502020204030204" pitchFamily="34" charset="0"/>
                <a:ea typeface="Calibri" panose="020F0502020204030204" pitchFamily="34" charset="0"/>
                <a:cs typeface="Times New Roman" panose="02020603050405020304" pitchFamily="18" charset="0"/>
              </a:rPr>
              <a:t>Intake Specialists </a:t>
            </a:r>
            <a:r>
              <a:rPr lang="en-US" sz="1400">
                <a:latin typeface="Calibri" panose="020F0502020204030204" pitchFamily="34" charset="0"/>
                <a:ea typeface="Calibri" panose="020F0502020204030204" pitchFamily="34" charset="0"/>
                <a:cs typeface="Times New Roman" panose="02020603050405020304" pitchFamily="18" charset="0"/>
              </a:rPr>
              <a:t>are required to take IRS-sponsored training classes and pass a test to become “certified” as a VITA volunteer.  Greeters are </a:t>
            </a:r>
            <a:r>
              <a:rPr lang="en-US" sz="1400" u="sng">
                <a:latin typeface="Calibri" panose="020F0502020204030204" pitchFamily="34" charset="0"/>
                <a:ea typeface="Calibri" panose="020F0502020204030204" pitchFamily="34" charset="0"/>
                <a:cs typeface="Times New Roman" panose="02020603050405020304" pitchFamily="18" charset="0"/>
              </a:rPr>
              <a:t>not</a:t>
            </a:r>
            <a:r>
              <a:rPr lang="en-US" sz="1400">
                <a:latin typeface="Calibri" panose="020F0502020204030204" pitchFamily="34" charset="0"/>
                <a:ea typeface="Calibri" panose="020F0502020204030204" pitchFamily="34" charset="0"/>
                <a:cs typeface="Times New Roman" panose="02020603050405020304" pitchFamily="18" charset="0"/>
              </a:rPr>
              <a:t> required to take any training in tax return preparation.  Intake Specialists are required to take a basic-level tax return preparation course and pass a certification test.  The Greeter training course lasts about 2 hours followed by a 10-question open book quiz.  The Intake Specialist training lasts approximately 16 hours (over 2 days) followed by an open book test that typically takes 2 hours to complete.     </a:t>
            </a:r>
          </a:p>
        </p:txBody>
      </p:sp>
      <p:sp>
        <p:nvSpPr>
          <p:cNvPr id="7" name="Date Placeholder 6">
            <a:extLst>
              <a:ext uri="{FF2B5EF4-FFF2-40B4-BE49-F238E27FC236}">
                <a16:creationId xmlns:a16="http://schemas.microsoft.com/office/drawing/2014/main" id="{404322F4-4D05-FF7F-36EE-AFDD9C350448}"/>
              </a:ext>
            </a:extLst>
          </p:cNvPr>
          <p:cNvSpPr>
            <a:spLocks noGrp="1"/>
          </p:cNvSpPr>
          <p:nvPr>
            <p:ph type="dt" sz="half" idx="10"/>
          </p:nvPr>
        </p:nvSpPr>
        <p:spPr>
          <a:xfrm>
            <a:off x="628650" y="6356350"/>
            <a:ext cx="2057400" cy="365125"/>
          </a:xfrm>
        </p:spPr>
        <p:txBody>
          <a:bodyPr>
            <a:normAutofit/>
          </a:bodyPr>
          <a:lstStyle/>
          <a:p>
            <a:pPr>
              <a:spcAft>
                <a:spcPts val="600"/>
              </a:spcAft>
            </a:pPr>
            <a:r>
              <a:rPr lang="en-US" sz="900"/>
              <a:t>October 2022</a:t>
            </a:r>
          </a:p>
        </p:txBody>
      </p:sp>
      <p:sp>
        <p:nvSpPr>
          <p:cNvPr id="8" name="Slide Number Placeholder 7">
            <a:extLst>
              <a:ext uri="{FF2B5EF4-FFF2-40B4-BE49-F238E27FC236}">
                <a16:creationId xmlns:a16="http://schemas.microsoft.com/office/drawing/2014/main" id="{8897ADAB-60E1-7FD1-EBEB-6EB111CA5F35}"/>
              </a:ext>
            </a:extLst>
          </p:cNvPr>
          <p:cNvSpPr>
            <a:spLocks noGrp="1"/>
          </p:cNvSpPr>
          <p:nvPr>
            <p:ph type="sldNum" sz="quarter" idx="12"/>
          </p:nvPr>
        </p:nvSpPr>
        <p:spPr>
          <a:xfrm>
            <a:off x="6457950" y="6356350"/>
            <a:ext cx="2057400" cy="365125"/>
          </a:xfrm>
        </p:spPr>
        <p:txBody>
          <a:bodyPr>
            <a:normAutofit/>
          </a:bodyPr>
          <a:lstStyle/>
          <a:p>
            <a:pPr>
              <a:spcAft>
                <a:spcPts val="600"/>
              </a:spcAft>
            </a:pPr>
            <a:fld id="{EB4C7A9F-E2B0-449F-8DA8-CD32D81EFF98}" type="slidenum">
              <a:rPr lang="en-US" sz="900"/>
              <a:pPr>
                <a:spcAft>
                  <a:spcPts val="600"/>
                </a:spcAft>
              </a:pPr>
              <a:t>11</a:t>
            </a:fld>
            <a:endParaRPr lang="en-US" sz="900"/>
          </a:p>
        </p:txBody>
      </p:sp>
    </p:spTree>
    <p:extLst>
      <p:ext uri="{BB962C8B-B14F-4D97-AF65-F5344CB8AC3E}">
        <p14:creationId xmlns:p14="http://schemas.microsoft.com/office/powerpoint/2010/main" val="377924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68" y="3296652"/>
            <a:ext cx="9151584"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628650" y="3905833"/>
            <a:ext cx="3161297" cy="2398713"/>
          </a:xfrm>
        </p:spPr>
        <p:txBody>
          <a:bodyPr>
            <a:normAutofit/>
          </a:bodyPr>
          <a:lstStyle/>
          <a:p>
            <a:r>
              <a:rPr lang="en-US" sz="2800" b="1" dirty="0">
                <a:latin typeface="Calibri" panose="020F0502020204030204" pitchFamily="34" charset="0"/>
                <a:ea typeface="Calibri" panose="020F0502020204030204" pitchFamily="34" charset="0"/>
                <a:cs typeface="Times New Roman" panose="02020603050405020304" pitchFamily="18" charset="0"/>
              </a:rPr>
              <a:t>What volunteer resources does ENI need to operate the VITA office in Ashland? (</a:t>
            </a:r>
            <a:r>
              <a:rPr lang="en-US" sz="2800" b="1" dirty="0" err="1">
                <a:latin typeface="Calibri" panose="020F0502020204030204" pitchFamily="34" charset="0"/>
                <a:ea typeface="Calibri" panose="020F0502020204030204" pitchFamily="34" charset="0"/>
                <a:cs typeface="Times New Roman" panose="02020603050405020304" pitchFamily="18" charset="0"/>
              </a:rPr>
              <a:t>con’t</a:t>
            </a:r>
            <a:r>
              <a:rPr lang="en-US" sz="2800" b="1" dirty="0">
                <a:latin typeface="Calibri" panose="020F0502020204030204" pitchFamily="34" charset="0"/>
                <a:ea typeface="Calibri" panose="020F0502020204030204" pitchFamily="34" charset="0"/>
                <a:cs typeface="Times New Roman" panose="02020603050405020304" pitchFamily="18" charset="0"/>
              </a:rPr>
              <a:t>)</a:t>
            </a:r>
            <a:endParaRPr lang="en-US" sz="2800" b="1" i="1" dirty="0"/>
          </a:p>
        </p:txBody>
      </p:sp>
      <p:pic>
        <p:nvPicPr>
          <p:cNvPr id="6" name="Picture 5">
            <a:extLst>
              <a:ext uri="{FF2B5EF4-FFF2-40B4-BE49-F238E27FC236}">
                <a16:creationId xmlns:a16="http://schemas.microsoft.com/office/drawing/2014/main" id="{A1DDF358-1BF7-F6DF-A06D-0EF8C87E85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216" y="613901"/>
            <a:ext cx="7406444" cy="2348384"/>
          </a:xfrm>
          <a:prstGeom prst="rect">
            <a:avLst/>
          </a:prstGeom>
        </p:spPr>
      </p:pic>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4223084" y="3884452"/>
            <a:ext cx="4292266" cy="2398713"/>
          </a:xfrm>
        </p:spPr>
        <p:txBody>
          <a:bodyPr anchor="ctr">
            <a:normAutofit/>
          </a:bodyPr>
          <a:lstStyle/>
          <a:p>
            <a:pPr marL="0" indent="0">
              <a:spcBef>
                <a:spcPts val="0"/>
              </a:spcBef>
              <a:spcAft>
                <a:spcPts val="600"/>
              </a:spcAft>
              <a:buNone/>
            </a:pPr>
            <a:r>
              <a:rPr lang="en-US" sz="1700">
                <a:latin typeface="Calibri" panose="020F0502020204030204" pitchFamily="34" charset="0"/>
                <a:ea typeface="Calibri" panose="020F0502020204030204" pitchFamily="34" charset="0"/>
                <a:cs typeface="Times New Roman" panose="02020603050405020304" pitchFamily="18" charset="0"/>
              </a:rPr>
              <a:t>We anticipate needing 2-3 Greeters and 3-4 Intake Specialist volunteers for each session.  We hope that our volunteers will commit to working at least one 3-4 hour shift per week for the duration of the 12 week tax season.     </a:t>
            </a:r>
          </a:p>
        </p:txBody>
      </p:sp>
      <p:sp>
        <p:nvSpPr>
          <p:cNvPr id="7" name="Date Placeholder 6">
            <a:extLst>
              <a:ext uri="{FF2B5EF4-FFF2-40B4-BE49-F238E27FC236}">
                <a16:creationId xmlns:a16="http://schemas.microsoft.com/office/drawing/2014/main" id="{A7433A3C-8AED-1CA7-5B36-0D8ACABFCFD7}"/>
              </a:ext>
            </a:extLst>
          </p:cNvPr>
          <p:cNvSpPr>
            <a:spLocks noGrp="1"/>
          </p:cNvSpPr>
          <p:nvPr>
            <p:ph type="dt" sz="half" idx="10"/>
          </p:nvPr>
        </p:nvSpPr>
        <p:spPr>
          <a:xfrm>
            <a:off x="628650" y="6356350"/>
            <a:ext cx="2057400" cy="365125"/>
          </a:xfrm>
        </p:spPr>
        <p:txBody>
          <a:bodyPr>
            <a:normAutofit/>
          </a:bodyPr>
          <a:lstStyle/>
          <a:p>
            <a:pPr>
              <a:spcAft>
                <a:spcPts val="600"/>
              </a:spcAft>
            </a:pPr>
            <a:r>
              <a:rPr lang="en-US" sz="900"/>
              <a:t>October 2022</a:t>
            </a:r>
          </a:p>
        </p:txBody>
      </p:sp>
      <p:sp>
        <p:nvSpPr>
          <p:cNvPr id="8" name="Slide Number Placeholder 7">
            <a:extLst>
              <a:ext uri="{FF2B5EF4-FFF2-40B4-BE49-F238E27FC236}">
                <a16:creationId xmlns:a16="http://schemas.microsoft.com/office/drawing/2014/main" id="{DBA1DAA2-3D22-A150-A30C-CE15972DDC46}"/>
              </a:ext>
            </a:extLst>
          </p:cNvPr>
          <p:cNvSpPr>
            <a:spLocks noGrp="1"/>
          </p:cNvSpPr>
          <p:nvPr>
            <p:ph type="sldNum" sz="quarter" idx="12"/>
          </p:nvPr>
        </p:nvSpPr>
        <p:spPr>
          <a:xfrm>
            <a:off x="6457950" y="6356350"/>
            <a:ext cx="2057400" cy="365125"/>
          </a:xfrm>
        </p:spPr>
        <p:txBody>
          <a:bodyPr>
            <a:normAutofit/>
          </a:bodyPr>
          <a:lstStyle/>
          <a:p>
            <a:pPr>
              <a:spcAft>
                <a:spcPts val="600"/>
              </a:spcAft>
            </a:pPr>
            <a:fld id="{EB4C7A9F-E2B0-449F-8DA8-CD32D81EFF98}" type="slidenum">
              <a:rPr lang="en-US" sz="900"/>
              <a:pPr>
                <a:spcAft>
                  <a:spcPts val="600"/>
                </a:spcAft>
              </a:pPr>
              <a:t>12</a:t>
            </a:fld>
            <a:endParaRPr lang="en-US" sz="900"/>
          </a:p>
        </p:txBody>
      </p:sp>
    </p:spTree>
    <p:extLst>
      <p:ext uri="{BB962C8B-B14F-4D97-AF65-F5344CB8AC3E}">
        <p14:creationId xmlns:p14="http://schemas.microsoft.com/office/powerpoint/2010/main" val="569468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4000" cy="2285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475707" y="4892358"/>
            <a:ext cx="2824704" cy="1325563"/>
          </a:xfrm>
        </p:spPr>
        <p:txBody>
          <a:bodyPr>
            <a:normAutofit/>
          </a:bodyPr>
          <a:lstStyle/>
          <a:p>
            <a:pPr algn="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Who can I contact for more information about volunteering for ENI/VITA?</a:t>
            </a:r>
            <a:endParaRPr lang="en-US" sz="2100" i="1" dirty="0">
              <a:solidFill>
                <a:schemeClr val="bg1"/>
              </a:solidFill>
            </a:endParaRPr>
          </a:p>
        </p:txBody>
      </p:sp>
      <p:pic>
        <p:nvPicPr>
          <p:cNvPr id="6" name="Picture 5">
            <a:extLst>
              <a:ext uri="{FF2B5EF4-FFF2-40B4-BE49-F238E27FC236}">
                <a16:creationId xmlns:a16="http://schemas.microsoft.com/office/drawing/2014/main" id="{89C66D0B-3AFC-7969-D44B-8388D1657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356" y="1024711"/>
            <a:ext cx="7946933" cy="2519759"/>
          </a:xfrm>
          <a:prstGeom prst="rect">
            <a:avLst/>
          </a:prstGeom>
        </p:spPr>
      </p:pic>
      <p:cxnSp>
        <p:nvCxnSpPr>
          <p:cNvPr id="15" name="Straight Connector 14">
            <a:extLst>
              <a:ext uri="{FF2B5EF4-FFF2-40B4-BE49-F238E27FC236}">
                <a16:creationId xmlns:a16="http://schemas.microsoft.com/office/drawing/2014/main" id="{CE272F12-AF86-441A-BC1B-C014BBBF85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479748" y="5097939"/>
            <a:ext cx="0" cy="91440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4096986" y="4824249"/>
            <a:ext cx="4566953" cy="1461780"/>
          </a:xfrm>
        </p:spPr>
        <p:txBody>
          <a:bodyPr anchor="ctr">
            <a:normAutofit/>
          </a:bodyPr>
          <a:lstStyle/>
          <a:p>
            <a:pPr marL="0" indent="0">
              <a:spcBef>
                <a:spcPts val="0"/>
              </a:spcBef>
              <a:spcAft>
                <a:spcPts val="600"/>
              </a:spcAft>
              <a:buNone/>
            </a:pPr>
            <a:r>
              <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Contact Britt Glisson at </a:t>
            </a:r>
            <a:r>
              <a:rPr lang="en-US" sz="1600" u="sng" dirty="0">
                <a:solidFill>
                  <a:srgbClr val="D7A439"/>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brittonglisson@gmail.com</a:t>
            </a:r>
            <a:r>
              <a:rPr lang="en-US" sz="1600" dirty="0">
                <a:solidFill>
                  <a:srgbClr val="D7A439"/>
                </a:solidFill>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or 804-852-0507.      </a:t>
            </a:r>
          </a:p>
        </p:txBody>
      </p:sp>
      <p:sp>
        <p:nvSpPr>
          <p:cNvPr id="7" name="Date Placeholder 6">
            <a:extLst>
              <a:ext uri="{FF2B5EF4-FFF2-40B4-BE49-F238E27FC236}">
                <a16:creationId xmlns:a16="http://schemas.microsoft.com/office/drawing/2014/main" id="{2F3A2A2B-8CA5-F747-5AB5-EB1F58D42A2C}"/>
              </a:ext>
            </a:extLst>
          </p:cNvPr>
          <p:cNvSpPr>
            <a:spLocks noGrp="1"/>
          </p:cNvSpPr>
          <p:nvPr>
            <p:ph type="dt" sz="half" idx="10"/>
          </p:nvPr>
        </p:nvSpPr>
        <p:spPr>
          <a:xfrm>
            <a:off x="628650" y="6356350"/>
            <a:ext cx="2057400" cy="365125"/>
          </a:xfrm>
        </p:spPr>
        <p:txBody>
          <a:bodyPr>
            <a:normAutofit/>
          </a:bodyPr>
          <a:lstStyle/>
          <a:p>
            <a:pPr>
              <a:spcAft>
                <a:spcPts val="600"/>
              </a:spcAft>
            </a:pPr>
            <a:r>
              <a:rPr lang="en-US" sz="1000">
                <a:solidFill>
                  <a:schemeClr val="bg1">
                    <a:alpha val="80000"/>
                  </a:schemeClr>
                </a:solidFill>
              </a:rPr>
              <a:t>October 2022</a:t>
            </a:r>
          </a:p>
        </p:txBody>
      </p:sp>
      <p:sp>
        <p:nvSpPr>
          <p:cNvPr id="8" name="Slide Number Placeholder 7">
            <a:extLst>
              <a:ext uri="{FF2B5EF4-FFF2-40B4-BE49-F238E27FC236}">
                <a16:creationId xmlns:a16="http://schemas.microsoft.com/office/drawing/2014/main" id="{D361FC2C-6131-9A8E-C467-AA81F46B3BCF}"/>
              </a:ext>
            </a:extLst>
          </p:cNvPr>
          <p:cNvSpPr>
            <a:spLocks noGrp="1"/>
          </p:cNvSpPr>
          <p:nvPr>
            <p:ph type="sldNum" sz="quarter" idx="12"/>
          </p:nvPr>
        </p:nvSpPr>
        <p:spPr>
          <a:xfrm>
            <a:off x="7900987" y="6356350"/>
            <a:ext cx="614363" cy="365125"/>
          </a:xfrm>
        </p:spPr>
        <p:txBody>
          <a:bodyPr>
            <a:normAutofit/>
          </a:bodyPr>
          <a:lstStyle/>
          <a:p>
            <a:pPr>
              <a:spcAft>
                <a:spcPts val="600"/>
              </a:spcAft>
            </a:pPr>
            <a:fld id="{EB4C7A9F-E2B0-449F-8DA8-CD32D81EFF98}" type="slidenum">
              <a:rPr lang="en-US" sz="1000">
                <a:solidFill>
                  <a:schemeClr val="bg1">
                    <a:alpha val="80000"/>
                  </a:schemeClr>
                </a:solidFill>
              </a:rPr>
              <a:pPr>
                <a:spcAft>
                  <a:spcPts val="600"/>
                </a:spcAft>
              </a:pPr>
              <a:t>13</a:t>
            </a:fld>
            <a:endParaRPr lang="en-US" sz="1000">
              <a:solidFill>
                <a:schemeClr val="bg1">
                  <a:alpha val="80000"/>
                </a:schemeClr>
              </a:solidFill>
            </a:endParaRPr>
          </a:p>
        </p:txBody>
      </p:sp>
    </p:spTree>
    <p:extLst>
      <p:ext uri="{BB962C8B-B14F-4D97-AF65-F5344CB8AC3E}">
        <p14:creationId xmlns:p14="http://schemas.microsoft.com/office/powerpoint/2010/main" val="3212787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3343331" y="5138638"/>
            <a:ext cx="2683823" cy="756293"/>
          </a:xfrm>
        </p:spPr>
        <p:txBody>
          <a:bodyPr>
            <a:normAutofit fontScale="90000"/>
          </a:bodyPr>
          <a:lstStyle/>
          <a:p>
            <a:pPr algn="ctr"/>
            <a:r>
              <a:rPr lang="en-US" sz="3300" dirty="0">
                <a:solidFill>
                  <a:srgbClr val="D7A439"/>
                </a:solidFill>
                <a:latin typeface="Calibri" panose="020F0502020204030204" pitchFamily="34" charset="0"/>
                <a:ea typeface="Calibri" panose="020F0502020204030204" pitchFamily="34" charset="0"/>
                <a:cs typeface="Times New Roman" panose="02020603050405020304" pitchFamily="18" charset="0"/>
              </a:rPr>
              <a:t>Thank You! </a:t>
            </a:r>
            <a:r>
              <a:rPr lang="en-US" sz="3300" dirty="0">
                <a:solidFill>
                  <a:schemeClr val="bg1"/>
                </a:solidFill>
                <a:latin typeface="Calibri" panose="020F0502020204030204" pitchFamily="34" charset="0"/>
                <a:ea typeface="Calibri" panose="020F0502020204030204" pitchFamily="34" charset="0"/>
                <a:cs typeface="Times New Roman" panose="02020603050405020304" pitchFamily="18" charset="0"/>
              </a:rPr>
              <a:t>or </a:t>
            </a: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more information about</a:t>
            </a:r>
            <a:endParaRPr lang="en-US" sz="2100" i="1" dirty="0">
              <a:solidFill>
                <a:schemeClr val="bg1"/>
              </a:solidFill>
            </a:endParaRPr>
          </a:p>
        </p:txBody>
      </p:sp>
      <p:pic>
        <p:nvPicPr>
          <p:cNvPr id="6" name="Picture 5">
            <a:extLst>
              <a:ext uri="{FF2B5EF4-FFF2-40B4-BE49-F238E27FC236}">
                <a16:creationId xmlns:a16="http://schemas.microsoft.com/office/drawing/2014/main" id="{89C66D0B-3AFC-7969-D44B-8388D1657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229064"/>
            <a:ext cx="7946933" cy="2519759"/>
          </a:xfrm>
          <a:prstGeom prst="rect">
            <a:avLst/>
          </a:prstGeom>
        </p:spPr>
      </p:pic>
      <p:sp>
        <p:nvSpPr>
          <p:cNvPr id="7" name="Date Placeholder 6">
            <a:extLst>
              <a:ext uri="{FF2B5EF4-FFF2-40B4-BE49-F238E27FC236}">
                <a16:creationId xmlns:a16="http://schemas.microsoft.com/office/drawing/2014/main" id="{2F3A2A2B-8CA5-F747-5AB5-EB1F58D42A2C}"/>
              </a:ext>
            </a:extLst>
          </p:cNvPr>
          <p:cNvSpPr>
            <a:spLocks noGrp="1"/>
          </p:cNvSpPr>
          <p:nvPr>
            <p:ph type="dt" sz="half" idx="10"/>
          </p:nvPr>
        </p:nvSpPr>
        <p:spPr>
          <a:xfrm>
            <a:off x="628650" y="6356350"/>
            <a:ext cx="2057400" cy="365125"/>
          </a:xfrm>
        </p:spPr>
        <p:txBody>
          <a:bodyPr>
            <a:normAutofit/>
          </a:bodyPr>
          <a:lstStyle/>
          <a:p>
            <a:pPr>
              <a:spcAft>
                <a:spcPts val="600"/>
              </a:spcAft>
            </a:pPr>
            <a:r>
              <a:rPr lang="en-US" sz="1000">
                <a:solidFill>
                  <a:schemeClr val="bg1">
                    <a:alpha val="80000"/>
                  </a:schemeClr>
                </a:solidFill>
              </a:rPr>
              <a:t>October 2022</a:t>
            </a:r>
          </a:p>
        </p:txBody>
      </p:sp>
      <p:sp>
        <p:nvSpPr>
          <p:cNvPr id="8" name="Slide Number Placeholder 7">
            <a:extLst>
              <a:ext uri="{FF2B5EF4-FFF2-40B4-BE49-F238E27FC236}">
                <a16:creationId xmlns:a16="http://schemas.microsoft.com/office/drawing/2014/main" id="{D361FC2C-6131-9A8E-C467-AA81F46B3BCF}"/>
              </a:ext>
            </a:extLst>
          </p:cNvPr>
          <p:cNvSpPr>
            <a:spLocks noGrp="1"/>
          </p:cNvSpPr>
          <p:nvPr>
            <p:ph type="sldNum" sz="quarter" idx="12"/>
          </p:nvPr>
        </p:nvSpPr>
        <p:spPr>
          <a:xfrm>
            <a:off x="7900987" y="6356350"/>
            <a:ext cx="614363" cy="365125"/>
          </a:xfrm>
        </p:spPr>
        <p:txBody>
          <a:bodyPr>
            <a:normAutofit/>
          </a:bodyPr>
          <a:lstStyle/>
          <a:p>
            <a:pPr>
              <a:spcAft>
                <a:spcPts val="600"/>
              </a:spcAft>
            </a:pPr>
            <a:fld id="{EB4C7A9F-E2B0-449F-8DA8-CD32D81EFF98}" type="slidenum">
              <a:rPr lang="en-US" sz="1000">
                <a:solidFill>
                  <a:schemeClr val="bg1">
                    <a:alpha val="80000"/>
                  </a:schemeClr>
                </a:solidFill>
              </a:rPr>
              <a:pPr>
                <a:spcAft>
                  <a:spcPts val="600"/>
                </a:spcAft>
              </a:pPr>
              <a:t>14</a:t>
            </a:fld>
            <a:endParaRPr lang="en-US" sz="1000">
              <a:solidFill>
                <a:schemeClr val="bg1">
                  <a:alpha val="80000"/>
                </a:schemeClr>
              </a:solidFill>
            </a:endParaRPr>
          </a:p>
        </p:txBody>
      </p:sp>
      <p:sp>
        <p:nvSpPr>
          <p:cNvPr id="4" name="Title 1">
            <a:extLst>
              <a:ext uri="{FF2B5EF4-FFF2-40B4-BE49-F238E27FC236}">
                <a16:creationId xmlns:a16="http://schemas.microsoft.com/office/drawing/2014/main" id="{0E104B78-0A03-147F-1D1C-09524C8D2F7E}"/>
              </a:ext>
            </a:extLst>
          </p:cNvPr>
          <p:cNvSpPr txBox="1">
            <a:spLocks/>
          </p:cNvSpPr>
          <p:nvPr/>
        </p:nvSpPr>
        <p:spPr>
          <a:xfrm>
            <a:off x="118753" y="3654649"/>
            <a:ext cx="8883485" cy="7562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t>QUESTIONS?</a:t>
            </a:r>
          </a:p>
        </p:txBody>
      </p:sp>
    </p:spTree>
    <p:extLst>
      <p:ext uri="{BB962C8B-B14F-4D97-AF65-F5344CB8AC3E}">
        <p14:creationId xmlns:p14="http://schemas.microsoft.com/office/powerpoint/2010/main" val="341669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72795-4378-6B92-45A4-CBA305EF5C93}"/>
              </a:ext>
            </a:extLst>
          </p:cNvPr>
          <p:cNvSpPr>
            <a:spLocks noGrp="1"/>
          </p:cNvSpPr>
          <p:nvPr>
            <p:ph type="title"/>
          </p:nvPr>
        </p:nvSpPr>
        <p:spPr>
          <a:xfrm>
            <a:off x="1477735" y="1951264"/>
            <a:ext cx="7037615" cy="174002"/>
          </a:xfrm>
        </p:spPr>
        <p:txBody>
          <a:bodyPr>
            <a:normAutofit fontScale="90000"/>
          </a:bodyPr>
          <a:lstStyle/>
          <a:p>
            <a:pPr marL="257175" indent="-257175">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 </a:t>
            </a:r>
            <a:br>
              <a:rPr lang="en-US" dirty="0">
                <a:latin typeface="Calibri" panose="020F0502020204030204" pitchFamily="34" charset="0"/>
                <a:ea typeface="Calibri" panose="020F0502020204030204" pitchFamily="34" charset="0"/>
                <a:cs typeface="Times New Roman" panose="02020603050405020304" pitchFamily="18" charset="0"/>
              </a:rPr>
            </a:br>
            <a:br>
              <a:rPr lang="en-US" dirty="0">
                <a:latin typeface="Calibri" panose="020F0502020204030204" pitchFamily="34" charset="0"/>
                <a:ea typeface="Calibri" panose="020F0502020204030204" pitchFamily="34" charset="0"/>
                <a:cs typeface="Times New Roman" panose="02020603050405020304" pitchFamily="18" charset="0"/>
              </a:rPr>
            </a:b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D20CBEC-82D4-1FF2-F9EE-57568DCE08AE}"/>
              </a:ext>
            </a:extLst>
          </p:cNvPr>
          <p:cNvSpPr>
            <a:spLocks noGrp="1"/>
          </p:cNvSpPr>
          <p:nvPr>
            <p:ph idx="1"/>
          </p:nvPr>
        </p:nvSpPr>
        <p:spPr>
          <a:xfrm>
            <a:off x="628650" y="2535458"/>
            <a:ext cx="8360228" cy="3643653"/>
          </a:xfrm>
        </p:spPr>
        <p:txBody>
          <a:bodyPr>
            <a:noAutofit/>
          </a:bodyPr>
          <a:lstStyle/>
          <a:p>
            <a:pPr marL="0" indent="0">
              <a:buNone/>
            </a:pPr>
            <a:r>
              <a:rPr lang="en-US" sz="3000" dirty="0">
                <a:latin typeface="Calibri" panose="020F0502020204030204" pitchFamily="34" charset="0"/>
                <a:ea typeface="Calibri" panose="020F0502020204030204" pitchFamily="34" charset="0"/>
                <a:cs typeface="Times New Roman" panose="02020603050405020304" pitchFamily="18" charset="0"/>
              </a:rPr>
              <a:t>Empowering Neighbors, Inc. (ENI) is a newly-organized non-profit corporation based in Ashland, VA.   It was founded by several local residents affiliated with First Baptist Church, Ashland and Shiloh Baptist Church.  We have submitted our application to the IRS for tax exempt status as a 501(c)3 non-profit organization, which we expect to receive in the near future.</a:t>
            </a:r>
            <a:endParaRPr lang="en-US" sz="3000" dirty="0"/>
          </a:p>
        </p:txBody>
      </p:sp>
      <p:sp>
        <p:nvSpPr>
          <p:cNvPr id="7" name="Date Placeholder 6">
            <a:extLst>
              <a:ext uri="{FF2B5EF4-FFF2-40B4-BE49-F238E27FC236}">
                <a16:creationId xmlns:a16="http://schemas.microsoft.com/office/drawing/2014/main" id="{02F923E2-A61F-6639-52BA-85F426B02284}"/>
              </a:ext>
            </a:extLst>
          </p:cNvPr>
          <p:cNvSpPr>
            <a:spLocks noGrp="1"/>
          </p:cNvSpPr>
          <p:nvPr>
            <p:ph type="dt" sz="half" idx="10"/>
          </p:nvPr>
        </p:nvSpPr>
        <p:spPr/>
        <p:txBody>
          <a:bodyPr/>
          <a:lstStyle/>
          <a:p>
            <a:r>
              <a:rPr lang="en-US"/>
              <a:t>October 2022</a:t>
            </a:r>
          </a:p>
        </p:txBody>
      </p:sp>
      <p:sp>
        <p:nvSpPr>
          <p:cNvPr id="8" name="Slide Number Placeholder 7">
            <a:extLst>
              <a:ext uri="{FF2B5EF4-FFF2-40B4-BE49-F238E27FC236}">
                <a16:creationId xmlns:a16="http://schemas.microsoft.com/office/drawing/2014/main" id="{4036F254-651B-A54F-23CE-0923271BEDB0}"/>
              </a:ext>
            </a:extLst>
          </p:cNvPr>
          <p:cNvSpPr>
            <a:spLocks noGrp="1"/>
          </p:cNvSpPr>
          <p:nvPr>
            <p:ph type="sldNum" sz="quarter" idx="12"/>
          </p:nvPr>
        </p:nvSpPr>
        <p:spPr/>
        <p:txBody>
          <a:bodyPr/>
          <a:lstStyle/>
          <a:p>
            <a:fld id="{EB4C7A9F-E2B0-449F-8DA8-CD32D81EFF98}" type="slidenum">
              <a:rPr lang="en-US" smtClean="0"/>
              <a:t>2</a:t>
            </a:fld>
            <a:endParaRPr lang="en-US"/>
          </a:p>
        </p:txBody>
      </p:sp>
      <p:pic>
        <p:nvPicPr>
          <p:cNvPr id="6" name="Picture 5">
            <a:extLst>
              <a:ext uri="{FF2B5EF4-FFF2-40B4-BE49-F238E27FC236}">
                <a16:creationId xmlns:a16="http://schemas.microsoft.com/office/drawing/2014/main" id="{3E8C0D24-CA04-8B1E-E9C3-50C1422C8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29" y="284938"/>
            <a:ext cx="3267198" cy="1035940"/>
          </a:xfrm>
          <a:prstGeom prst="rect">
            <a:avLst/>
          </a:prstGeom>
        </p:spPr>
      </p:pic>
      <p:sp>
        <p:nvSpPr>
          <p:cNvPr id="4" name="TextBox 3">
            <a:extLst>
              <a:ext uri="{FF2B5EF4-FFF2-40B4-BE49-F238E27FC236}">
                <a16:creationId xmlns:a16="http://schemas.microsoft.com/office/drawing/2014/main" id="{984DDB59-BD77-242B-8335-729FD0079FC9}"/>
              </a:ext>
            </a:extLst>
          </p:cNvPr>
          <p:cNvSpPr txBox="1"/>
          <p:nvPr/>
        </p:nvSpPr>
        <p:spPr>
          <a:xfrm>
            <a:off x="1157844" y="1674265"/>
            <a:ext cx="6828312" cy="553998"/>
          </a:xfrm>
          <a:prstGeom prst="rect">
            <a:avLst/>
          </a:prstGeom>
          <a:noFill/>
        </p:spPr>
        <p:txBody>
          <a:bodyPr wrap="square" rtlCol="0">
            <a:spAutoFit/>
          </a:bodyPr>
          <a:lstStyle/>
          <a:p>
            <a:pPr algn="ctr"/>
            <a:r>
              <a:rPr lang="en-US" sz="3000" b="1" dirty="0">
                <a:latin typeface="Calibri" panose="020F0502020204030204" pitchFamily="34" charset="0"/>
                <a:ea typeface="Calibri" panose="020F0502020204030204" pitchFamily="34" charset="0"/>
                <a:cs typeface="Times New Roman" panose="02020603050405020304" pitchFamily="18" charset="0"/>
              </a:rPr>
              <a:t>What is Empowering Neighbors, Inc.?</a:t>
            </a:r>
            <a:endParaRPr lang="en-US" sz="3000" b="1" dirty="0"/>
          </a:p>
        </p:txBody>
      </p:sp>
    </p:spTree>
    <p:extLst>
      <p:ext uri="{BB962C8B-B14F-4D97-AF65-F5344CB8AC3E}">
        <p14:creationId xmlns:p14="http://schemas.microsoft.com/office/powerpoint/2010/main" val="3178701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5059971" y="2128511"/>
            <a:ext cx="3769493" cy="1095044"/>
          </a:xfrm>
        </p:spPr>
        <p:txBody>
          <a:bodyPr vert="horz" lIns="91440" tIns="45720" rIns="91440" bIns="45720" rtlCol="0" anchor="b">
            <a:normAutofit/>
          </a:bodyPr>
          <a:lstStyle/>
          <a:p>
            <a:pPr algn="ctr"/>
            <a:r>
              <a:rPr lang="en-US" sz="3700" i="1" u="sng" kern="1200" dirty="0">
                <a:solidFill>
                  <a:schemeClr val="bg1"/>
                </a:solidFill>
                <a:latin typeface="+mj-lt"/>
                <a:ea typeface="+mj-ea"/>
                <a:cs typeface="+mj-cs"/>
              </a:rPr>
              <a:t>Mission Statement</a:t>
            </a:r>
          </a:p>
        </p:txBody>
      </p:sp>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5202748" y="3717430"/>
            <a:ext cx="3483937" cy="1147863"/>
          </a:xfrm>
        </p:spPr>
        <p:txBody>
          <a:bodyPr vert="horz" lIns="91440" tIns="45720" rIns="91440" bIns="45720" rtlCol="0" anchor="t">
            <a:normAutofit/>
          </a:bodyPr>
          <a:lstStyle/>
          <a:p>
            <a:pPr marL="0" indent="0">
              <a:buNone/>
            </a:pPr>
            <a:r>
              <a:rPr lang="en-US" sz="1700" kern="1200" dirty="0">
                <a:solidFill>
                  <a:schemeClr val="bg1"/>
                </a:solidFill>
                <a:latin typeface="+mn-lt"/>
                <a:ea typeface="+mn-ea"/>
                <a:cs typeface="+mn-cs"/>
              </a:rPr>
              <a:t>“Empowering Neighbors:  Partnering together in pursuit of thriving communities.”</a:t>
            </a:r>
          </a:p>
        </p:txBody>
      </p:sp>
      <p:sp>
        <p:nvSpPr>
          <p:cNvPr id="29" name="Freeform: Shape 2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2F0AC653-78D4-8142-661B-41B4BCD7F4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644" y="2260959"/>
            <a:ext cx="3035882" cy="962596"/>
          </a:xfrm>
          <a:prstGeom prst="rect">
            <a:avLst/>
          </a:prstGeom>
        </p:spPr>
      </p:pic>
      <p:sp>
        <p:nvSpPr>
          <p:cNvPr id="7" name="Date Placeholder 6">
            <a:extLst>
              <a:ext uri="{FF2B5EF4-FFF2-40B4-BE49-F238E27FC236}">
                <a16:creationId xmlns:a16="http://schemas.microsoft.com/office/drawing/2014/main" id="{F392B3FE-9161-1887-C876-9DE31628C3FF}"/>
              </a:ext>
            </a:extLst>
          </p:cNvPr>
          <p:cNvSpPr>
            <a:spLocks noGrp="1"/>
          </p:cNvSpPr>
          <p:nvPr>
            <p:ph type="dt" sz="half" idx="10"/>
          </p:nvPr>
        </p:nvSpPr>
        <p:spPr>
          <a:xfrm>
            <a:off x="6080289" y="694944"/>
            <a:ext cx="2037618" cy="365760"/>
          </a:xfrm>
        </p:spPr>
        <p:txBody>
          <a:bodyPr vert="horz" lIns="91440" tIns="45720" rIns="91440" bIns="45720" rtlCol="0" anchor="ctr">
            <a:normAutofit/>
          </a:bodyPr>
          <a:lstStyle/>
          <a:p>
            <a:pPr algn="r" defTabSz="914400">
              <a:spcAft>
                <a:spcPts val="600"/>
              </a:spcAft>
            </a:pPr>
            <a:r>
              <a:rPr lang="en-US" sz="1000">
                <a:solidFill>
                  <a:schemeClr val="bg1">
                    <a:alpha val="80000"/>
                  </a:schemeClr>
                </a:solidFill>
              </a:rPr>
              <a:t>October 2022</a:t>
            </a:r>
          </a:p>
        </p:txBody>
      </p:sp>
      <p:sp>
        <p:nvSpPr>
          <p:cNvPr id="8" name="Slide Number Placeholder 7">
            <a:extLst>
              <a:ext uri="{FF2B5EF4-FFF2-40B4-BE49-F238E27FC236}">
                <a16:creationId xmlns:a16="http://schemas.microsoft.com/office/drawing/2014/main" id="{E0A254D3-1F1A-EAD5-41EC-EAD1DE70E43E}"/>
              </a:ext>
            </a:extLst>
          </p:cNvPr>
          <p:cNvSpPr>
            <a:spLocks noGrp="1"/>
          </p:cNvSpPr>
          <p:nvPr>
            <p:ph type="sldNum" sz="quarter" idx="12"/>
          </p:nvPr>
        </p:nvSpPr>
        <p:spPr>
          <a:xfrm>
            <a:off x="8252460" y="603504"/>
            <a:ext cx="411480" cy="548640"/>
          </a:xfrm>
          <a:prstGeom prst="ellipse">
            <a:avLst/>
          </a:prstGeom>
          <a:solidFill>
            <a:srgbClr val="7F7F7F"/>
          </a:solidFill>
        </p:spPr>
        <p:txBody>
          <a:bodyPr vert="horz" lIns="91440" tIns="45720" rIns="91440" bIns="45720" rtlCol="0" anchor="ctr">
            <a:normAutofit/>
          </a:bodyPr>
          <a:lstStyle/>
          <a:p>
            <a:pPr algn="ctr" defTabSz="914400">
              <a:spcAft>
                <a:spcPts val="600"/>
              </a:spcAft>
            </a:pPr>
            <a:fld id="{EB4C7A9F-E2B0-449F-8DA8-CD32D81EFF98}" type="slidenum">
              <a:rPr lang="en-US" sz="1300">
                <a:solidFill>
                  <a:srgbClr val="FFFFFF"/>
                </a:solidFill>
              </a:rPr>
              <a:pPr algn="ctr" defTabSz="914400">
                <a:spcAft>
                  <a:spcPts val="600"/>
                </a:spcAft>
              </a:pPr>
              <a:t>3</a:t>
            </a:fld>
            <a:endParaRPr lang="en-US" sz="1300">
              <a:solidFill>
                <a:srgbClr val="FFFFFF"/>
              </a:solidFill>
            </a:endParaRPr>
          </a:p>
        </p:txBody>
      </p:sp>
    </p:spTree>
    <p:extLst>
      <p:ext uri="{BB962C8B-B14F-4D97-AF65-F5344CB8AC3E}">
        <p14:creationId xmlns:p14="http://schemas.microsoft.com/office/powerpoint/2010/main" val="1958677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458320" y="1858668"/>
            <a:ext cx="3679711" cy="1325563"/>
          </a:xfrm>
        </p:spPr>
        <p:txBody>
          <a:bodyPr>
            <a:normAutofit/>
          </a:bodyPr>
          <a:lstStyle/>
          <a:p>
            <a:pPr algn="ctr"/>
            <a:r>
              <a:rPr lang="en-US" sz="3700" i="1" u="sng" dirty="0"/>
              <a:t>Mission Statement  (HOW)</a:t>
            </a:r>
          </a:p>
        </p:txBody>
      </p:sp>
      <p:sp>
        <p:nvSpPr>
          <p:cNvPr id="8" name="Slide Number Placeholder 7">
            <a:extLst>
              <a:ext uri="{FF2B5EF4-FFF2-40B4-BE49-F238E27FC236}">
                <a16:creationId xmlns:a16="http://schemas.microsoft.com/office/drawing/2014/main" id="{3E34C4B2-BB06-3B62-0602-D32DDF8E14CC}"/>
              </a:ext>
            </a:extLst>
          </p:cNvPr>
          <p:cNvSpPr>
            <a:spLocks noGrp="1"/>
          </p:cNvSpPr>
          <p:nvPr>
            <p:ph type="sldNum" sz="quarter" idx="12"/>
          </p:nvPr>
        </p:nvSpPr>
        <p:spPr>
          <a:xfrm>
            <a:off x="603363" y="599325"/>
            <a:ext cx="411480" cy="548640"/>
          </a:xfrm>
          <a:prstGeom prst="ellipse">
            <a:avLst/>
          </a:prstGeom>
          <a:solidFill>
            <a:srgbClr val="7F7F7F"/>
          </a:solidFill>
        </p:spPr>
        <p:txBody>
          <a:bodyPr anchor="ctr">
            <a:normAutofit/>
          </a:bodyPr>
          <a:lstStyle/>
          <a:p>
            <a:pPr algn="ctr">
              <a:spcAft>
                <a:spcPts val="600"/>
              </a:spcAft>
            </a:pPr>
            <a:fld id="{EB4C7A9F-E2B0-449F-8DA8-CD32D81EFF98}" type="slidenum">
              <a:rPr lang="en-US" sz="1300">
                <a:solidFill>
                  <a:srgbClr val="FFFFFF"/>
                </a:solidFill>
              </a:rPr>
              <a:pPr algn="ctr">
                <a:spcAft>
                  <a:spcPts val="600"/>
                </a:spcAft>
              </a:pPr>
              <a:t>4</a:t>
            </a:fld>
            <a:endParaRPr lang="en-US" sz="1300">
              <a:solidFill>
                <a:srgbClr val="FFFFFF"/>
              </a:solidFill>
            </a:endParaRPr>
          </a:p>
        </p:txBody>
      </p:sp>
      <p:sp>
        <p:nvSpPr>
          <p:cNvPr id="7" name="Date Placeholder 6">
            <a:extLst>
              <a:ext uri="{FF2B5EF4-FFF2-40B4-BE49-F238E27FC236}">
                <a16:creationId xmlns:a16="http://schemas.microsoft.com/office/drawing/2014/main" id="{2D2F0D8A-F184-7573-C6B5-13EB16196338}"/>
              </a:ext>
            </a:extLst>
          </p:cNvPr>
          <p:cNvSpPr>
            <a:spLocks noGrp="1"/>
          </p:cNvSpPr>
          <p:nvPr>
            <p:ph type="dt" sz="half" idx="10"/>
          </p:nvPr>
        </p:nvSpPr>
        <p:spPr>
          <a:xfrm>
            <a:off x="1149395" y="691083"/>
            <a:ext cx="3131140" cy="365125"/>
          </a:xfrm>
        </p:spPr>
        <p:txBody>
          <a:bodyPr anchor="ctr">
            <a:normAutofit/>
          </a:bodyPr>
          <a:lstStyle/>
          <a:p>
            <a:pPr>
              <a:spcAft>
                <a:spcPts val="600"/>
              </a:spcAft>
            </a:pPr>
            <a:r>
              <a:rPr lang="en-US" sz="1000">
                <a:solidFill>
                  <a:schemeClr val="tx1">
                    <a:alpha val="80000"/>
                  </a:schemeClr>
                </a:solidFill>
              </a:rPr>
              <a:t>October 2022</a:t>
            </a:r>
          </a:p>
        </p:txBody>
      </p:sp>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600824" y="3429000"/>
            <a:ext cx="3754752" cy="3181684"/>
          </a:xfrm>
        </p:spPr>
        <p:txBody>
          <a:bodyPr anchor="t">
            <a:normAutofit/>
          </a:bodyPr>
          <a:lstStyle/>
          <a:p>
            <a:pPr marL="0" indent="0">
              <a:buNone/>
            </a:pPr>
            <a:r>
              <a:rPr lang="en-US" sz="1600" dirty="0">
                <a:latin typeface="Calibri" panose="020F0502020204030204" pitchFamily="34" charset="0"/>
                <a:ea typeface="Calibri" panose="020F0502020204030204" pitchFamily="34" charset="0"/>
                <a:cs typeface="Times New Roman" panose="02020603050405020304" pitchFamily="18" charset="0"/>
              </a:rPr>
              <a:t>ENI seeks to first listen to our neighbors in the Ashland-Hanover  community, and then work together to develop programs and services to help individuals and families thrive. </a:t>
            </a:r>
            <a:endParaRPr lang="en-US" sz="1600" dirty="0"/>
          </a:p>
        </p:txBody>
      </p:sp>
      <p:sp>
        <p:nvSpPr>
          <p:cNvPr id="27" name="Freeform: Shape 26">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884" y="0"/>
            <a:ext cx="4518116"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11D4C4AA-5085-E974-0BCD-EAD33B8071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6724" y="2207977"/>
            <a:ext cx="3078956" cy="976254"/>
          </a:xfrm>
          <a:prstGeom prst="rect">
            <a:avLst/>
          </a:prstGeom>
        </p:spPr>
      </p:pic>
    </p:spTree>
    <p:extLst>
      <p:ext uri="{BB962C8B-B14F-4D97-AF65-F5344CB8AC3E}">
        <p14:creationId xmlns:p14="http://schemas.microsoft.com/office/powerpoint/2010/main" val="404028705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68" y="3296652"/>
            <a:ext cx="9151584"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628650" y="3905833"/>
            <a:ext cx="3161297" cy="2398713"/>
          </a:xfrm>
        </p:spPr>
        <p:txBody>
          <a:bodyPr>
            <a:normAutofit/>
          </a:bodyPr>
          <a:lstStyle/>
          <a:p>
            <a:r>
              <a:rPr lang="en-US" sz="4100" b="1">
                <a:latin typeface="Calibri" panose="020F0502020204030204" pitchFamily="34" charset="0"/>
                <a:ea typeface="Calibri" panose="020F0502020204030204" pitchFamily="34" charset="0"/>
                <a:cs typeface="Times New Roman" panose="02020603050405020304" pitchFamily="18" charset="0"/>
              </a:rPr>
              <a:t>What is ENI doing first to help our community?</a:t>
            </a:r>
            <a:endParaRPr lang="en-US" sz="4100" b="1" i="1"/>
          </a:p>
        </p:txBody>
      </p:sp>
      <p:pic>
        <p:nvPicPr>
          <p:cNvPr id="4" name="Picture 3">
            <a:extLst>
              <a:ext uri="{FF2B5EF4-FFF2-40B4-BE49-F238E27FC236}">
                <a16:creationId xmlns:a16="http://schemas.microsoft.com/office/drawing/2014/main" id="{2ABD14F7-FA60-4DAB-AA9E-B0350E4915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216" y="613901"/>
            <a:ext cx="7406444" cy="2348384"/>
          </a:xfrm>
          <a:prstGeom prst="rect">
            <a:avLst/>
          </a:prstGeom>
        </p:spPr>
      </p:pic>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4223084" y="3884452"/>
            <a:ext cx="4292266" cy="2398713"/>
          </a:xfrm>
        </p:spPr>
        <p:txBody>
          <a:bodyPr anchor="ctr">
            <a:normAutofit/>
          </a:bodyPr>
          <a:lstStyle/>
          <a:p>
            <a:pPr marL="0" indent="0">
              <a:buNone/>
            </a:pPr>
            <a:r>
              <a:rPr lang="en-US" sz="1400">
                <a:latin typeface="Calibri" panose="020F0502020204030204" pitchFamily="34" charset="0"/>
                <a:ea typeface="Calibri" panose="020F0502020204030204" pitchFamily="34" charset="0"/>
                <a:cs typeface="Times New Roman" panose="02020603050405020304" pitchFamily="18" charset="0"/>
              </a:rPr>
              <a:t>Our first initiative to help our neighbors in Ashland-Hanover is to establish a Volunteer Income Tax Assistance (VITA) program in Ashland.  We are doing this in cooperation with the United Way of Richmond and Petersburg, which already operates a number of VITA sites throughout the metro area (none in Hanover Co.).  Hanover Social Services previously hosted a VITA office prior to the pandemic, but they have declined to offer this service going forward.   ENI seeks to fill this void.</a:t>
            </a:r>
            <a:endParaRPr lang="en-US" sz="1400"/>
          </a:p>
        </p:txBody>
      </p:sp>
      <p:sp>
        <p:nvSpPr>
          <p:cNvPr id="7" name="Date Placeholder 6">
            <a:extLst>
              <a:ext uri="{FF2B5EF4-FFF2-40B4-BE49-F238E27FC236}">
                <a16:creationId xmlns:a16="http://schemas.microsoft.com/office/drawing/2014/main" id="{6AC4E378-3EC5-63C5-6343-DF50F1E36367}"/>
              </a:ext>
            </a:extLst>
          </p:cNvPr>
          <p:cNvSpPr>
            <a:spLocks noGrp="1"/>
          </p:cNvSpPr>
          <p:nvPr>
            <p:ph type="dt" sz="half" idx="10"/>
          </p:nvPr>
        </p:nvSpPr>
        <p:spPr>
          <a:xfrm>
            <a:off x="628650" y="6356350"/>
            <a:ext cx="2057400" cy="365125"/>
          </a:xfrm>
        </p:spPr>
        <p:txBody>
          <a:bodyPr>
            <a:normAutofit/>
          </a:bodyPr>
          <a:lstStyle/>
          <a:p>
            <a:pPr>
              <a:spcAft>
                <a:spcPts val="600"/>
              </a:spcAft>
            </a:pPr>
            <a:r>
              <a:rPr lang="en-US" sz="900"/>
              <a:t>October 2022</a:t>
            </a:r>
          </a:p>
        </p:txBody>
      </p:sp>
      <p:sp>
        <p:nvSpPr>
          <p:cNvPr id="8" name="Slide Number Placeholder 7">
            <a:extLst>
              <a:ext uri="{FF2B5EF4-FFF2-40B4-BE49-F238E27FC236}">
                <a16:creationId xmlns:a16="http://schemas.microsoft.com/office/drawing/2014/main" id="{638C283E-5FE9-6A71-3E76-1D796C822DB3}"/>
              </a:ext>
            </a:extLst>
          </p:cNvPr>
          <p:cNvSpPr>
            <a:spLocks noGrp="1"/>
          </p:cNvSpPr>
          <p:nvPr>
            <p:ph type="sldNum" sz="quarter" idx="12"/>
          </p:nvPr>
        </p:nvSpPr>
        <p:spPr>
          <a:xfrm>
            <a:off x="6457950" y="6356350"/>
            <a:ext cx="2057400" cy="365125"/>
          </a:xfrm>
        </p:spPr>
        <p:txBody>
          <a:bodyPr>
            <a:normAutofit/>
          </a:bodyPr>
          <a:lstStyle/>
          <a:p>
            <a:pPr>
              <a:spcAft>
                <a:spcPts val="600"/>
              </a:spcAft>
            </a:pPr>
            <a:fld id="{EB4C7A9F-E2B0-449F-8DA8-CD32D81EFF98}" type="slidenum">
              <a:rPr lang="en-US" sz="900"/>
              <a:pPr>
                <a:spcAft>
                  <a:spcPts val="600"/>
                </a:spcAft>
              </a:pPr>
              <a:t>5</a:t>
            </a:fld>
            <a:endParaRPr lang="en-US" sz="900"/>
          </a:p>
        </p:txBody>
      </p:sp>
    </p:spTree>
    <p:extLst>
      <p:ext uri="{BB962C8B-B14F-4D97-AF65-F5344CB8AC3E}">
        <p14:creationId xmlns:p14="http://schemas.microsoft.com/office/powerpoint/2010/main" val="261416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68" y="3296652"/>
            <a:ext cx="9151584"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628650" y="3905833"/>
            <a:ext cx="3161297" cy="2398713"/>
          </a:xfrm>
        </p:spPr>
        <p:txBody>
          <a:bodyPr>
            <a:normAutofit/>
          </a:bodyPr>
          <a:lstStyle/>
          <a:p>
            <a:r>
              <a:rPr lang="en-US" sz="3100" b="1" dirty="0">
                <a:latin typeface="Calibri" panose="020F0502020204030204" pitchFamily="34" charset="0"/>
                <a:ea typeface="Calibri" panose="020F0502020204030204" pitchFamily="34" charset="0"/>
                <a:cs typeface="Times New Roman" panose="02020603050405020304" pitchFamily="18" charset="0"/>
              </a:rPr>
              <a:t>What is ENI doing first to help our community? (</a:t>
            </a:r>
            <a:r>
              <a:rPr lang="en-US" sz="3100" b="1" dirty="0" err="1">
                <a:latin typeface="Calibri" panose="020F0502020204030204" pitchFamily="34" charset="0"/>
                <a:ea typeface="Calibri" panose="020F0502020204030204" pitchFamily="34" charset="0"/>
                <a:cs typeface="Times New Roman" panose="02020603050405020304" pitchFamily="18" charset="0"/>
              </a:rPr>
              <a:t>con’t</a:t>
            </a:r>
            <a:r>
              <a:rPr lang="en-US" sz="3100" b="1" dirty="0">
                <a:latin typeface="Calibri" panose="020F0502020204030204" pitchFamily="34" charset="0"/>
                <a:ea typeface="Calibri" panose="020F0502020204030204" pitchFamily="34" charset="0"/>
                <a:cs typeface="Times New Roman" panose="02020603050405020304" pitchFamily="18" charset="0"/>
              </a:rPr>
              <a:t>)</a:t>
            </a:r>
            <a:endParaRPr lang="en-US" sz="3100" b="1" i="1" dirty="0"/>
          </a:p>
        </p:txBody>
      </p:sp>
      <p:pic>
        <p:nvPicPr>
          <p:cNvPr id="4" name="Picture 3">
            <a:extLst>
              <a:ext uri="{FF2B5EF4-FFF2-40B4-BE49-F238E27FC236}">
                <a16:creationId xmlns:a16="http://schemas.microsoft.com/office/drawing/2014/main" id="{1B0B65CA-EF1D-C2AC-11D7-097A751C6C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216" y="613901"/>
            <a:ext cx="7406444" cy="2348384"/>
          </a:xfrm>
          <a:prstGeom prst="rect">
            <a:avLst/>
          </a:prstGeom>
        </p:spPr>
      </p:pic>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4223084" y="3884452"/>
            <a:ext cx="4292266" cy="2398713"/>
          </a:xfrm>
        </p:spPr>
        <p:txBody>
          <a:bodyPr anchor="ctr">
            <a:normAutofit/>
          </a:bodyPr>
          <a:lstStyle/>
          <a:p>
            <a:pPr marL="0" indent="0">
              <a:spcBef>
                <a:spcPts val="0"/>
              </a:spcBef>
              <a:spcAft>
                <a:spcPts val="600"/>
              </a:spcAft>
              <a:buNone/>
            </a:pPr>
            <a:r>
              <a:rPr lang="en-US" sz="1400">
                <a:latin typeface="Calibri" panose="020F0502020204030204" pitchFamily="34" charset="0"/>
                <a:ea typeface="Calibri" panose="020F0502020204030204" pitchFamily="34" charset="0"/>
                <a:cs typeface="Times New Roman" panose="02020603050405020304" pitchFamily="18" charset="0"/>
              </a:rPr>
              <a:t>The IRS-sponsored VITA program offers free income tax return preparation services to individual and families with annual incomes up to $58,000.  Volunteers trained and certified to IRS standards prepare the tax returns.  Our research indicates that the majority of families in the Ashland-Hanover area have incomes below this threshold.  Over 200 individuals and families had their income taxes prepared by the Hanover Social Services VITA site in 2019, and it was only open for 1 night per week.  This tells us that there is plenty of demand for this service.   </a:t>
            </a:r>
          </a:p>
        </p:txBody>
      </p:sp>
      <p:sp>
        <p:nvSpPr>
          <p:cNvPr id="7" name="Date Placeholder 6">
            <a:extLst>
              <a:ext uri="{FF2B5EF4-FFF2-40B4-BE49-F238E27FC236}">
                <a16:creationId xmlns:a16="http://schemas.microsoft.com/office/drawing/2014/main" id="{72C34872-F20F-BB65-80BE-B414A6529FCF}"/>
              </a:ext>
            </a:extLst>
          </p:cNvPr>
          <p:cNvSpPr>
            <a:spLocks noGrp="1"/>
          </p:cNvSpPr>
          <p:nvPr>
            <p:ph type="dt" sz="half" idx="10"/>
          </p:nvPr>
        </p:nvSpPr>
        <p:spPr>
          <a:xfrm>
            <a:off x="628650" y="6356350"/>
            <a:ext cx="2057400" cy="365125"/>
          </a:xfrm>
        </p:spPr>
        <p:txBody>
          <a:bodyPr>
            <a:normAutofit/>
          </a:bodyPr>
          <a:lstStyle/>
          <a:p>
            <a:pPr>
              <a:spcAft>
                <a:spcPts val="600"/>
              </a:spcAft>
            </a:pPr>
            <a:r>
              <a:rPr lang="en-US" sz="900"/>
              <a:t>October 2022</a:t>
            </a:r>
          </a:p>
        </p:txBody>
      </p:sp>
      <p:sp>
        <p:nvSpPr>
          <p:cNvPr id="8" name="Slide Number Placeholder 7">
            <a:extLst>
              <a:ext uri="{FF2B5EF4-FFF2-40B4-BE49-F238E27FC236}">
                <a16:creationId xmlns:a16="http://schemas.microsoft.com/office/drawing/2014/main" id="{879CE0A5-FB14-4483-C178-AE043879F532}"/>
              </a:ext>
            </a:extLst>
          </p:cNvPr>
          <p:cNvSpPr>
            <a:spLocks noGrp="1"/>
          </p:cNvSpPr>
          <p:nvPr>
            <p:ph type="sldNum" sz="quarter" idx="12"/>
          </p:nvPr>
        </p:nvSpPr>
        <p:spPr>
          <a:xfrm>
            <a:off x="6457950" y="6356350"/>
            <a:ext cx="2057400" cy="365125"/>
          </a:xfrm>
        </p:spPr>
        <p:txBody>
          <a:bodyPr>
            <a:normAutofit/>
          </a:bodyPr>
          <a:lstStyle/>
          <a:p>
            <a:pPr>
              <a:spcAft>
                <a:spcPts val="600"/>
              </a:spcAft>
            </a:pPr>
            <a:fld id="{EB4C7A9F-E2B0-449F-8DA8-CD32D81EFF98}" type="slidenum">
              <a:rPr lang="en-US" sz="900"/>
              <a:pPr>
                <a:spcAft>
                  <a:spcPts val="600"/>
                </a:spcAft>
              </a:pPr>
              <a:t>6</a:t>
            </a:fld>
            <a:endParaRPr lang="en-US" sz="900"/>
          </a:p>
        </p:txBody>
      </p:sp>
    </p:spTree>
    <p:extLst>
      <p:ext uri="{BB962C8B-B14F-4D97-AF65-F5344CB8AC3E}">
        <p14:creationId xmlns:p14="http://schemas.microsoft.com/office/powerpoint/2010/main" val="3183577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68" y="3296652"/>
            <a:ext cx="9151584"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628650" y="3905833"/>
            <a:ext cx="3161297" cy="2398713"/>
          </a:xfrm>
        </p:spPr>
        <p:txBody>
          <a:bodyPr>
            <a:normAutofit fontScale="90000"/>
          </a:bodyPr>
          <a:lstStyle/>
          <a:p>
            <a:r>
              <a:rPr lang="en-US" sz="4100" b="1" dirty="0">
                <a:latin typeface="Calibri" panose="020F0502020204030204" pitchFamily="34" charset="0"/>
                <a:ea typeface="Calibri" panose="020F0502020204030204" pitchFamily="34" charset="0"/>
                <a:cs typeface="Times New Roman" panose="02020603050405020304" pitchFamily="18" charset="0"/>
              </a:rPr>
              <a:t>How will ENI’s VITA office benefit local families?</a:t>
            </a:r>
            <a:endParaRPr lang="en-US" sz="4100" b="1" i="1" dirty="0"/>
          </a:p>
        </p:txBody>
      </p:sp>
      <p:pic>
        <p:nvPicPr>
          <p:cNvPr id="4" name="Picture 3">
            <a:extLst>
              <a:ext uri="{FF2B5EF4-FFF2-40B4-BE49-F238E27FC236}">
                <a16:creationId xmlns:a16="http://schemas.microsoft.com/office/drawing/2014/main" id="{49085A14-0B95-4252-E314-F60D832A86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216" y="613901"/>
            <a:ext cx="7406444" cy="2348384"/>
          </a:xfrm>
          <a:prstGeom prst="rect">
            <a:avLst/>
          </a:prstGeom>
        </p:spPr>
      </p:pic>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4223084" y="3884452"/>
            <a:ext cx="4292266" cy="2398713"/>
          </a:xfrm>
        </p:spPr>
        <p:txBody>
          <a:bodyPr anchor="ctr">
            <a:normAutofit/>
          </a:bodyPr>
          <a:lstStyle/>
          <a:p>
            <a:pPr marL="0" indent="0">
              <a:spcBef>
                <a:spcPts val="0"/>
              </a:spcBef>
              <a:spcAft>
                <a:spcPts val="600"/>
              </a:spcAft>
              <a:buNone/>
            </a:pPr>
            <a:r>
              <a:rPr lang="en-US" sz="1600">
                <a:latin typeface="Calibri" panose="020F0502020204030204" pitchFamily="34" charset="0"/>
                <a:ea typeface="Calibri" panose="020F0502020204030204" pitchFamily="34" charset="0"/>
                <a:cs typeface="Times New Roman" panose="02020603050405020304" pitchFamily="18" charset="0"/>
              </a:rPr>
              <a:t>VITA services are provided </a:t>
            </a:r>
            <a:r>
              <a:rPr lang="en-US" sz="1600" u="sng">
                <a:latin typeface="Calibri" panose="020F0502020204030204" pitchFamily="34" charset="0"/>
                <a:ea typeface="Calibri" panose="020F0502020204030204" pitchFamily="34" charset="0"/>
                <a:cs typeface="Times New Roman" panose="02020603050405020304" pitchFamily="18" charset="0"/>
              </a:rPr>
              <a:t>free of charge</a:t>
            </a:r>
            <a:r>
              <a:rPr lang="en-US" sz="1600">
                <a:latin typeface="Calibri" panose="020F0502020204030204" pitchFamily="34" charset="0"/>
                <a:ea typeface="Calibri" panose="020F0502020204030204" pitchFamily="34" charset="0"/>
                <a:cs typeface="Times New Roman" panose="02020603050405020304" pitchFamily="18" charset="0"/>
              </a:rPr>
              <a:t>.  Many individuals and families who qualify for the VITA program are eligible to receive various tax credits that will result in tax refunds and enhance their cash flow.  Our interactions with these “clients” will also enable us to listen to their stories and get to know them a little better.   In partnership with them, we will use this information to develop other programs and services to enhance their lives.    </a:t>
            </a:r>
          </a:p>
        </p:txBody>
      </p:sp>
      <p:sp>
        <p:nvSpPr>
          <p:cNvPr id="7" name="Date Placeholder 6">
            <a:extLst>
              <a:ext uri="{FF2B5EF4-FFF2-40B4-BE49-F238E27FC236}">
                <a16:creationId xmlns:a16="http://schemas.microsoft.com/office/drawing/2014/main" id="{33BFC5AB-5502-2401-AF76-D70CF64B1828}"/>
              </a:ext>
            </a:extLst>
          </p:cNvPr>
          <p:cNvSpPr>
            <a:spLocks noGrp="1"/>
          </p:cNvSpPr>
          <p:nvPr>
            <p:ph type="dt" sz="half" idx="10"/>
          </p:nvPr>
        </p:nvSpPr>
        <p:spPr>
          <a:xfrm>
            <a:off x="628650" y="6356350"/>
            <a:ext cx="2057400" cy="365125"/>
          </a:xfrm>
        </p:spPr>
        <p:txBody>
          <a:bodyPr>
            <a:normAutofit/>
          </a:bodyPr>
          <a:lstStyle/>
          <a:p>
            <a:pPr>
              <a:spcAft>
                <a:spcPts val="600"/>
              </a:spcAft>
            </a:pPr>
            <a:r>
              <a:rPr lang="en-US" sz="900"/>
              <a:t>October 2022</a:t>
            </a:r>
          </a:p>
        </p:txBody>
      </p:sp>
      <p:sp>
        <p:nvSpPr>
          <p:cNvPr id="8" name="Slide Number Placeholder 7">
            <a:extLst>
              <a:ext uri="{FF2B5EF4-FFF2-40B4-BE49-F238E27FC236}">
                <a16:creationId xmlns:a16="http://schemas.microsoft.com/office/drawing/2014/main" id="{E4C16FEF-011A-9992-7D04-C5C7128F88B9}"/>
              </a:ext>
            </a:extLst>
          </p:cNvPr>
          <p:cNvSpPr>
            <a:spLocks noGrp="1"/>
          </p:cNvSpPr>
          <p:nvPr>
            <p:ph type="sldNum" sz="quarter" idx="12"/>
          </p:nvPr>
        </p:nvSpPr>
        <p:spPr>
          <a:xfrm>
            <a:off x="6457950" y="6356350"/>
            <a:ext cx="2057400" cy="365125"/>
          </a:xfrm>
        </p:spPr>
        <p:txBody>
          <a:bodyPr>
            <a:normAutofit/>
          </a:bodyPr>
          <a:lstStyle/>
          <a:p>
            <a:pPr>
              <a:spcAft>
                <a:spcPts val="600"/>
              </a:spcAft>
            </a:pPr>
            <a:fld id="{EB4C7A9F-E2B0-449F-8DA8-CD32D81EFF98}" type="slidenum">
              <a:rPr lang="en-US" sz="900"/>
              <a:pPr>
                <a:spcAft>
                  <a:spcPts val="600"/>
                </a:spcAft>
              </a:pPr>
              <a:t>7</a:t>
            </a:fld>
            <a:endParaRPr lang="en-US" sz="900"/>
          </a:p>
        </p:txBody>
      </p:sp>
    </p:spTree>
    <p:extLst>
      <p:ext uri="{BB962C8B-B14F-4D97-AF65-F5344CB8AC3E}">
        <p14:creationId xmlns:p14="http://schemas.microsoft.com/office/powerpoint/2010/main" val="1426940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68" y="3296652"/>
            <a:ext cx="9151584"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498763" y="3885195"/>
            <a:ext cx="3631583" cy="2398713"/>
          </a:xfrm>
        </p:spPr>
        <p:txBody>
          <a:bodyPr>
            <a:normAutofit/>
          </a:bodyPr>
          <a:lstStyle/>
          <a:p>
            <a:r>
              <a:rPr lang="en-US" sz="3500" b="1" dirty="0">
                <a:latin typeface="Calibri" panose="020F0502020204030204" pitchFamily="34" charset="0"/>
                <a:ea typeface="Calibri" panose="020F0502020204030204" pitchFamily="34" charset="0"/>
                <a:cs typeface="Times New Roman" panose="02020603050405020304" pitchFamily="18" charset="0"/>
              </a:rPr>
              <a:t>What are ENI’s plans for the VITA office in Ashland?</a:t>
            </a:r>
            <a:endParaRPr lang="en-US" sz="3500" b="1" i="1" dirty="0"/>
          </a:p>
        </p:txBody>
      </p:sp>
      <p:pic>
        <p:nvPicPr>
          <p:cNvPr id="4" name="Picture 3">
            <a:extLst>
              <a:ext uri="{FF2B5EF4-FFF2-40B4-BE49-F238E27FC236}">
                <a16:creationId xmlns:a16="http://schemas.microsoft.com/office/drawing/2014/main" id="{7D1CB352-2136-C9E8-A82B-99F8BAC8F4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216" y="613901"/>
            <a:ext cx="7406444" cy="2348384"/>
          </a:xfrm>
          <a:prstGeom prst="rect">
            <a:avLst/>
          </a:prstGeom>
        </p:spPr>
      </p:pic>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4223084" y="3884452"/>
            <a:ext cx="4292266" cy="2398713"/>
          </a:xfrm>
        </p:spPr>
        <p:txBody>
          <a:bodyPr anchor="ctr">
            <a:normAutofit/>
          </a:bodyPr>
          <a:lstStyle/>
          <a:p>
            <a:pPr marL="0" indent="0">
              <a:spcBef>
                <a:spcPts val="0"/>
              </a:spcBef>
              <a:spcAft>
                <a:spcPts val="600"/>
              </a:spcAft>
              <a:buNone/>
            </a:pPr>
            <a:r>
              <a:rPr lang="en-US" sz="1400" dirty="0">
                <a:latin typeface="Calibri" panose="020F0502020204030204" pitchFamily="34" charset="0"/>
                <a:ea typeface="Calibri" panose="020F0502020204030204" pitchFamily="34" charset="0"/>
                <a:cs typeface="Times New Roman" panose="02020603050405020304" pitchFamily="18" charset="0"/>
              </a:rPr>
              <a:t>ENI plans to operate a VITA office at Shiloh Baptist Church at 106 S James St. in Ashland.  This is a convenient location in the middle of Ashland with plenty of parking.  We intend to open the office two to three times per week starting in late January 2023 and running for 12 weeks through the tax filing deadline in mid-April.  The site will be open for 3-4 hours each session depending upon client demand and volunteer resources.  We are planning to have the office open on some Saturdays and week-nights to make it easier for working families to use the service.    </a:t>
            </a:r>
          </a:p>
        </p:txBody>
      </p:sp>
      <p:sp>
        <p:nvSpPr>
          <p:cNvPr id="7" name="Date Placeholder 6">
            <a:extLst>
              <a:ext uri="{FF2B5EF4-FFF2-40B4-BE49-F238E27FC236}">
                <a16:creationId xmlns:a16="http://schemas.microsoft.com/office/drawing/2014/main" id="{FC322727-E84D-4500-6400-110DDFB515D1}"/>
              </a:ext>
            </a:extLst>
          </p:cNvPr>
          <p:cNvSpPr>
            <a:spLocks noGrp="1"/>
          </p:cNvSpPr>
          <p:nvPr>
            <p:ph type="dt" sz="half" idx="10"/>
          </p:nvPr>
        </p:nvSpPr>
        <p:spPr>
          <a:xfrm>
            <a:off x="628650" y="6356350"/>
            <a:ext cx="2057400" cy="365125"/>
          </a:xfrm>
        </p:spPr>
        <p:txBody>
          <a:bodyPr>
            <a:normAutofit/>
          </a:bodyPr>
          <a:lstStyle/>
          <a:p>
            <a:pPr>
              <a:spcAft>
                <a:spcPts val="600"/>
              </a:spcAft>
            </a:pPr>
            <a:r>
              <a:rPr lang="en-US" sz="900"/>
              <a:t>October 2022</a:t>
            </a:r>
          </a:p>
        </p:txBody>
      </p:sp>
      <p:sp>
        <p:nvSpPr>
          <p:cNvPr id="8" name="Slide Number Placeholder 7">
            <a:extLst>
              <a:ext uri="{FF2B5EF4-FFF2-40B4-BE49-F238E27FC236}">
                <a16:creationId xmlns:a16="http://schemas.microsoft.com/office/drawing/2014/main" id="{18A1B029-094A-034C-7876-FC61B6DB78BE}"/>
              </a:ext>
            </a:extLst>
          </p:cNvPr>
          <p:cNvSpPr>
            <a:spLocks noGrp="1"/>
          </p:cNvSpPr>
          <p:nvPr>
            <p:ph type="sldNum" sz="quarter" idx="12"/>
          </p:nvPr>
        </p:nvSpPr>
        <p:spPr>
          <a:xfrm>
            <a:off x="6457950" y="6356350"/>
            <a:ext cx="2057400" cy="365125"/>
          </a:xfrm>
        </p:spPr>
        <p:txBody>
          <a:bodyPr>
            <a:normAutofit/>
          </a:bodyPr>
          <a:lstStyle/>
          <a:p>
            <a:pPr>
              <a:spcAft>
                <a:spcPts val="600"/>
              </a:spcAft>
            </a:pPr>
            <a:fld id="{EB4C7A9F-E2B0-449F-8DA8-CD32D81EFF98}" type="slidenum">
              <a:rPr lang="en-US" sz="900"/>
              <a:pPr>
                <a:spcAft>
                  <a:spcPts val="600"/>
                </a:spcAft>
              </a:pPr>
              <a:t>8</a:t>
            </a:fld>
            <a:endParaRPr lang="en-US" sz="900"/>
          </a:p>
        </p:txBody>
      </p:sp>
    </p:spTree>
    <p:extLst>
      <p:ext uri="{BB962C8B-B14F-4D97-AF65-F5344CB8AC3E}">
        <p14:creationId xmlns:p14="http://schemas.microsoft.com/office/powerpoint/2010/main" val="1585288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68" y="3296652"/>
            <a:ext cx="9151584"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5D1844D-7FA1-31C0-B41C-03C21A2AB2FA}"/>
              </a:ext>
            </a:extLst>
          </p:cNvPr>
          <p:cNvSpPr>
            <a:spLocks noGrp="1"/>
          </p:cNvSpPr>
          <p:nvPr>
            <p:ph type="title"/>
          </p:nvPr>
        </p:nvSpPr>
        <p:spPr>
          <a:xfrm>
            <a:off x="628650" y="3905833"/>
            <a:ext cx="3161297" cy="2398713"/>
          </a:xfrm>
        </p:spPr>
        <p:txBody>
          <a:bodyPr>
            <a:normAutofit/>
          </a:bodyPr>
          <a:lstStyle/>
          <a:p>
            <a:r>
              <a:rPr lang="en-US" sz="3400" b="1" dirty="0">
                <a:latin typeface="Calibri" panose="020F0502020204030204" pitchFamily="34" charset="0"/>
                <a:ea typeface="Calibri" panose="020F0502020204030204" pitchFamily="34" charset="0"/>
                <a:cs typeface="Times New Roman" panose="02020603050405020304" pitchFamily="18" charset="0"/>
              </a:rPr>
              <a:t>What are ENI’s plans for the VITA office in Ashland? (</a:t>
            </a:r>
            <a:r>
              <a:rPr lang="en-US" sz="3400" b="1" dirty="0" err="1">
                <a:latin typeface="Calibri" panose="020F0502020204030204" pitchFamily="34" charset="0"/>
                <a:ea typeface="Calibri" panose="020F0502020204030204" pitchFamily="34" charset="0"/>
                <a:cs typeface="Times New Roman" panose="02020603050405020304" pitchFamily="18" charset="0"/>
              </a:rPr>
              <a:t>con’t</a:t>
            </a:r>
            <a:r>
              <a:rPr lang="en-US" sz="3400" b="1" dirty="0">
                <a:latin typeface="Calibri" panose="020F0502020204030204" pitchFamily="34" charset="0"/>
                <a:ea typeface="Calibri" panose="020F0502020204030204" pitchFamily="34" charset="0"/>
                <a:cs typeface="Times New Roman" panose="02020603050405020304" pitchFamily="18" charset="0"/>
              </a:rPr>
              <a:t>)</a:t>
            </a:r>
            <a:endParaRPr lang="en-US" sz="3400" b="1" i="1" dirty="0"/>
          </a:p>
        </p:txBody>
      </p:sp>
      <p:pic>
        <p:nvPicPr>
          <p:cNvPr id="4" name="Picture 3">
            <a:extLst>
              <a:ext uri="{FF2B5EF4-FFF2-40B4-BE49-F238E27FC236}">
                <a16:creationId xmlns:a16="http://schemas.microsoft.com/office/drawing/2014/main" id="{D820B7F6-37C0-7E96-563C-A0451F55D1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216" y="613901"/>
            <a:ext cx="7406444" cy="2348384"/>
          </a:xfrm>
          <a:prstGeom prst="rect">
            <a:avLst/>
          </a:prstGeom>
        </p:spPr>
      </p:pic>
      <p:sp>
        <p:nvSpPr>
          <p:cNvPr id="3" name="Content Placeholder 2">
            <a:extLst>
              <a:ext uri="{FF2B5EF4-FFF2-40B4-BE49-F238E27FC236}">
                <a16:creationId xmlns:a16="http://schemas.microsoft.com/office/drawing/2014/main" id="{556D6036-80BB-1174-0644-25EAC48A7D73}"/>
              </a:ext>
            </a:extLst>
          </p:cNvPr>
          <p:cNvSpPr>
            <a:spLocks noGrp="1"/>
          </p:cNvSpPr>
          <p:nvPr>
            <p:ph idx="1"/>
          </p:nvPr>
        </p:nvSpPr>
        <p:spPr>
          <a:xfrm>
            <a:off x="4223084" y="3884452"/>
            <a:ext cx="4292266" cy="2398713"/>
          </a:xfrm>
        </p:spPr>
        <p:txBody>
          <a:bodyPr anchor="ctr">
            <a:normAutofit/>
          </a:bodyPr>
          <a:lstStyle/>
          <a:p>
            <a:pPr marL="0" indent="0">
              <a:spcBef>
                <a:spcPts val="0"/>
              </a:spcBef>
              <a:spcAft>
                <a:spcPts val="600"/>
              </a:spcAft>
              <a:buNone/>
            </a:pPr>
            <a:r>
              <a:rPr lang="en-US" sz="1200">
                <a:latin typeface="Calibri" panose="020F0502020204030204" pitchFamily="34" charset="0"/>
                <a:ea typeface="Calibri" panose="020F0502020204030204" pitchFamily="34" charset="0"/>
                <a:cs typeface="Times New Roman" panose="02020603050405020304" pitchFamily="18" charset="0"/>
              </a:rPr>
              <a:t>In this first year of operation, we are planning to operate a so-called </a:t>
            </a:r>
            <a:r>
              <a:rPr lang="en-US" sz="1200" b="1" i="1" u="sng">
                <a:latin typeface="Calibri" panose="020F0502020204030204" pitchFamily="34" charset="0"/>
                <a:ea typeface="Calibri" panose="020F0502020204030204" pitchFamily="34" charset="0"/>
                <a:cs typeface="Times New Roman" panose="02020603050405020304" pitchFamily="18" charset="0"/>
              </a:rPr>
              <a:t>Intake Only </a:t>
            </a:r>
            <a:r>
              <a:rPr lang="en-US" sz="1200">
                <a:latin typeface="Calibri" panose="020F0502020204030204" pitchFamily="34" charset="0"/>
                <a:ea typeface="Calibri" panose="020F0502020204030204" pitchFamily="34" charset="0"/>
                <a:cs typeface="Times New Roman" panose="02020603050405020304" pitchFamily="18" charset="0"/>
              </a:rPr>
              <a:t>site, in cooperation with </a:t>
            </a:r>
            <a:r>
              <a:rPr lang="en-US" sz="1200" b="1">
                <a:latin typeface="Calibri" panose="020F0502020204030204" pitchFamily="34" charset="0"/>
                <a:ea typeface="Calibri" panose="020F0502020204030204" pitchFamily="34" charset="0"/>
                <a:cs typeface="Times New Roman" panose="02020603050405020304" pitchFamily="18" charset="0"/>
              </a:rPr>
              <a:t>United Way</a:t>
            </a:r>
            <a:r>
              <a:rPr lang="en-US" sz="1200">
                <a:latin typeface="Calibri" panose="020F0502020204030204" pitchFamily="34" charset="0"/>
                <a:ea typeface="Calibri" panose="020F0502020204030204" pitchFamily="34" charset="0"/>
                <a:cs typeface="Times New Roman" panose="02020603050405020304" pitchFamily="18" charset="0"/>
              </a:rPr>
              <a:t>.  This means that volunteers will assist clients in inputting their tax information into an on-line tax preparation service managed by United Way, using tax prep software approved by the IRS.  On-site volunteers will be trained to assist clients with the input process.  Once client tax information is input into the software and relevant documents scanned and uploaded, their Federal and state tax returns will be completed by United Way volunteers.  Clients can either have their taxes filed electronically by the United Way, or they can return to the Ashland site to have their returns printed off.    </a:t>
            </a:r>
          </a:p>
        </p:txBody>
      </p:sp>
      <p:sp>
        <p:nvSpPr>
          <p:cNvPr id="7" name="Date Placeholder 6">
            <a:extLst>
              <a:ext uri="{FF2B5EF4-FFF2-40B4-BE49-F238E27FC236}">
                <a16:creationId xmlns:a16="http://schemas.microsoft.com/office/drawing/2014/main" id="{A04D7C3D-B845-D8B5-1CA0-69E200D68CC8}"/>
              </a:ext>
            </a:extLst>
          </p:cNvPr>
          <p:cNvSpPr>
            <a:spLocks noGrp="1"/>
          </p:cNvSpPr>
          <p:nvPr>
            <p:ph type="dt" sz="half" idx="10"/>
          </p:nvPr>
        </p:nvSpPr>
        <p:spPr>
          <a:xfrm>
            <a:off x="628650" y="6356350"/>
            <a:ext cx="2057400" cy="365125"/>
          </a:xfrm>
        </p:spPr>
        <p:txBody>
          <a:bodyPr>
            <a:normAutofit/>
          </a:bodyPr>
          <a:lstStyle/>
          <a:p>
            <a:pPr>
              <a:spcAft>
                <a:spcPts val="600"/>
              </a:spcAft>
            </a:pPr>
            <a:r>
              <a:rPr lang="en-US" sz="900"/>
              <a:t>October 2022</a:t>
            </a:r>
          </a:p>
        </p:txBody>
      </p:sp>
      <p:sp>
        <p:nvSpPr>
          <p:cNvPr id="8" name="Slide Number Placeholder 7">
            <a:extLst>
              <a:ext uri="{FF2B5EF4-FFF2-40B4-BE49-F238E27FC236}">
                <a16:creationId xmlns:a16="http://schemas.microsoft.com/office/drawing/2014/main" id="{3F914C2E-EE65-9406-EB3F-5F44B547C774}"/>
              </a:ext>
            </a:extLst>
          </p:cNvPr>
          <p:cNvSpPr>
            <a:spLocks noGrp="1"/>
          </p:cNvSpPr>
          <p:nvPr>
            <p:ph type="sldNum" sz="quarter" idx="12"/>
          </p:nvPr>
        </p:nvSpPr>
        <p:spPr>
          <a:xfrm>
            <a:off x="6457950" y="6356350"/>
            <a:ext cx="2057400" cy="365125"/>
          </a:xfrm>
        </p:spPr>
        <p:txBody>
          <a:bodyPr>
            <a:normAutofit/>
          </a:bodyPr>
          <a:lstStyle/>
          <a:p>
            <a:pPr>
              <a:spcAft>
                <a:spcPts val="600"/>
              </a:spcAft>
            </a:pPr>
            <a:fld id="{EB4C7A9F-E2B0-449F-8DA8-CD32D81EFF98}" type="slidenum">
              <a:rPr lang="en-US" sz="900"/>
              <a:pPr>
                <a:spcAft>
                  <a:spcPts val="600"/>
                </a:spcAft>
              </a:pPr>
              <a:t>9</a:t>
            </a:fld>
            <a:endParaRPr lang="en-US" sz="900"/>
          </a:p>
        </p:txBody>
      </p:sp>
    </p:spTree>
    <p:extLst>
      <p:ext uri="{BB962C8B-B14F-4D97-AF65-F5344CB8AC3E}">
        <p14:creationId xmlns:p14="http://schemas.microsoft.com/office/powerpoint/2010/main" val="29933467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TotalTime>
  <Words>1001</Words>
  <Application>Microsoft Macintosh PowerPoint</Application>
  <PresentationFormat>On-screen Show (4:3)</PresentationFormat>
  <Paragraphs>56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Tw Cen MT</vt:lpstr>
      <vt:lpstr>Office Theme</vt:lpstr>
      <vt:lpstr>    </vt:lpstr>
      <vt:lpstr>    </vt:lpstr>
      <vt:lpstr>Mission Statement</vt:lpstr>
      <vt:lpstr>Mission Statement  (HOW)</vt:lpstr>
      <vt:lpstr>What is ENI doing first to help our community?</vt:lpstr>
      <vt:lpstr>What is ENI doing first to help our community? (con’t)</vt:lpstr>
      <vt:lpstr>How will ENI’s VITA office benefit local families?</vt:lpstr>
      <vt:lpstr>What are ENI’s plans for the VITA office in Ashland?</vt:lpstr>
      <vt:lpstr>What are ENI’s plans for the VITA office in Ashland? (con’t)</vt:lpstr>
      <vt:lpstr>What are ENI’s plans for the VITA office in Ashland? (con’t)</vt:lpstr>
      <vt:lpstr>What volunteer resources does ENI need to operate the VITA office in Ashland? (con’t)</vt:lpstr>
      <vt:lpstr>What volunteer resources does ENI need to operate the VITA office in Ashland? (con’t)</vt:lpstr>
      <vt:lpstr>Who can I contact for more information about volunteering for ENI/VITA?</vt:lpstr>
      <vt:lpstr>Thank You! or more information about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 Johnson</dc:creator>
  <cp:lastModifiedBy>Lisa Reckley</cp:lastModifiedBy>
  <cp:revision>5</cp:revision>
  <cp:lastPrinted>2022-10-20T17:28:28Z</cp:lastPrinted>
  <dcterms:created xsi:type="dcterms:W3CDTF">2022-10-17T18:25:25Z</dcterms:created>
  <dcterms:modified xsi:type="dcterms:W3CDTF">2022-10-20T17:29:20Z</dcterms:modified>
</cp:coreProperties>
</file>